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383280" cy="1325880"/>
          </a:xfrm>
          <a:prstGeom prst="rect">
            <a:avLst/>
          </a:prstGeom>
          <a:solidFill>
            <a:srgbClr val="EFF6FF"/>
          </a:solidFill>
          <a:ln/>
        </p:spPr>
      </p:sp>
      <p:sp>
        <p:nvSpPr>
          <p:cNvPr id="3" name="Shape 1"/>
          <p:cNvSpPr/>
          <p:nvPr/>
        </p:nvSpPr>
        <p:spPr>
          <a:xfrm>
            <a:off x="2468880" y="822960"/>
            <a:ext cx="2743200" cy="914400"/>
          </a:xfrm>
          <a:prstGeom prst="rect">
            <a:avLst/>
          </a:prstGeom>
          <a:solidFill>
            <a:srgbClr val="F5F3FF"/>
          </a:solidFill>
          <a:ln/>
        </p:spPr>
      </p:sp>
      <p:sp>
        <p:nvSpPr>
          <p:cNvPr id="4" name="Shape 2"/>
          <p:cNvSpPr/>
          <p:nvPr/>
        </p:nvSpPr>
        <p:spPr>
          <a:xfrm>
            <a:off x="9997135" y="6163056"/>
            <a:ext cx="2194560" cy="694944"/>
          </a:xfrm>
          <a:prstGeom prst="rect">
            <a:avLst/>
          </a:prstGeom>
          <a:solidFill>
            <a:srgbClr val="ECFDF5"/>
          </a:solidFill>
          <a:ln/>
        </p:spPr>
      </p:sp>
      <p:sp>
        <p:nvSpPr>
          <p:cNvPr id="5" name="Shape 3"/>
          <p:cNvSpPr/>
          <p:nvPr/>
        </p:nvSpPr>
        <p:spPr>
          <a:xfrm>
            <a:off x="8716975" y="1143000"/>
            <a:ext cx="2926080" cy="73152"/>
          </a:xfrm>
          <a:prstGeom prst="rect">
            <a:avLst/>
          </a:prstGeom>
          <a:solidFill>
            <a:srgbClr val="0F766E">
              <a:alpha val="72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320040"/>
            <a:ext cx="1645920" cy="502920"/>
          </a:xfrm>
          <a:prstGeom prst="roundRect">
            <a:avLst>
              <a:gd name="adj" fmla="val 10909"/>
            </a:avLst>
          </a:prstGeom>
          <a:solidFill>
            <a:srgbClr val="F8FAFC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32004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Your Logo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9997135" y="320040"/>
            <a:ext cx="1645920" cy="502920"/>
          </a:xfrm>
          <a:prstGeom prst="roundRect">
            <a:avLst>
              <a:gd name="adj" fmla="val 10909"/>
            </a:avLst>
          </a:prstGeom>
          <a:solidFill>
            <a:srgbClr val="F8FAFC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997135" y="320040"/>
            <a:ext cx="1645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Client Logo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548640" y="1298448"/>
            <a:ext cx="2057400" cy="5029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1" name="Shape 9"/>
          <p:cNvSpPr/>
          <p:nvPr/>
        </p:nvSpPr>
        <p:spPr>
          <a:xfrm>
            <a:off x="2761488" y="1298448"/>
            <a:ext cx="868680" cy="5029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12" name="Shape 10"/>
          <p:cNvSpPr/>
          <p:nvPr/>
        </p:nvSpPr>
        <p:spPr>
          <a:xfrm>
            <a:off x="3749040" y="1298448"/>
            <a:ext cx="438912" cy="50292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13" name="Shape 11"/>
          <p:cNvSpPr/>
          <p:nvPr/>
        </p:nvSpPr>
        <p:spPr>
          <a:xfrm>
            <a:off x="9402775" y="1828800"/>
            <a:ext cx="2240280" cy="54864"/>
          </a:xfrm>
          <a:prstGeom prst="rect">
            <a:avLst/>
          </a:prstGeom>
          <a:solidFill>
            <a:srgbClr val="0F766E">
              <a:alpha val="85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0180015" y="1975104"/>
            <a:ext cx="1463040" cy="54864"/>
          </a:xfrm>
          <a:prstGeom prst="rect">
            <a:avLst/>
          </a:prstGeom>
          <a:solidFill>
            <a:srgbClr val="7C3AED">
              <a:alpha val="80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1691640"/>
            <a:ext cx="694944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3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EV Infrastructure</a:t>
            </a:r>
            <a:endParaRPr lang="en-US" sz="4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3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Proposal</a:t>
            </a:r>
            <a:endParaRPr lang="en-US" sz="4300" dirty="0"/>
          </a:p>
        </p:txBody>
      </p:sp>
      <p:sp>
        <p:nvSpPr>
          <p:cNvPr id="16" name="Text 14"/>
          <p:cNvSpPr/>
          <p:nvPr/>
        </p:nvSpPr>
        <p:spPr>
          <a:xfrm>
            <a:off x="548640" y="3310128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Fictional Demo Proposal Package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548640" y="3822192"/>
            <a:ext cx="2560320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8" name="Shape 16"/>
          <p:cNvSpPr/>
          <p:nvPr/>
        </p:nvSpPr>
        <p:spPr>
          <a:xfrm>
            <a:off x="548640" y="4032504"/>
            <a:ext cx="11094415" cy="1188720"/>
          </a:xfrm>
          <a:prstGeom prst="roundRect">
            <a:avLst>
              <a:gd name="adj" fmla="val 6154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77240" y="4160520"/>
            <a:ext cx="5029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Prepared for
</a:t>
            </a:r>
            <a:pPr indent="0" marL="0">
              <a:buNone/>
            </a:pPr>
            <a:r>
              <a:rPr lang="en-US" sz="16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Regional Retail Group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263640" y="4160520"/>
            <a:ext cx="5029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Prepared by
</a:t>
            </a:r>
            <a:pPr indent="0" marL="0">
              <a:buNone/>
            </a:pPr>
            <a:r>
              <a:rPr lang="en-US" sz="14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Northstar EV Infrastructure</a:t>
            </a:r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June 2026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48640" y="5596128"/>
            <a:ext cx="1188720" cy="274320"/>
          </a:xfrm>
          <a:prstGeom prst="roundRect">
            <a:avLst>
              <a:gd name="adj" fmla="val 33333"/>
            </a:avLst>
          </a:prstGeom>
          <a:solidFill>
            <a:srgbClr val="F5F3FF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5596128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7C3AED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SYNTRA DEMO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48640" y="5989320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Generated by Syntra Presentation Builder — Demo Mode  •  Brand Kit: Northstar EV Infrastructure Demo Brand Kit</a:t>
            </a:r>
            <a:endParaRPr lang="en-US" sz="750" dirty="0"/>
          </a:p>
        </p:txBody>
      </p:sp>
      <p:sp>
        <p:nvSpPr>
          <p:cNvPr id="24" name="Text 22"/>
          <p:cNvSpPr/>
          <p:nvPr/>
        </p:nvSpPr>
        <p:spPr>
          <a:xfrm>
            <a:off x="10728655" y="6510528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1 / 13</a:t>
            </a:r>
            <a:endParaRPr lang="en-US" sz="7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Implementation Timeline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1188720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5" name="Shape 3"/>
          <p:cNvSpPr/>
          <p:nvPr/>
        </p:nvSpPr>
        <p:spPr>
          <a:xfrm>
            <a:off x="1828800" y="914400"/>
            <a:ext cx="548640" cy="36576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6" name="Shape 4"/>
          <p:cNvSpPr/>
          <p:nvPr/>
        </p:nvSpPr>
        <p:spPr>
          <a:xfrm>
            <a:off x="2468880" y="914400"/>
            <a:ext cx="274320" cy="36576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6492240"/>
            <a:ext cx="11094415" cy="9144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6510528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Syntra Demo • Fictional data only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10728655" y="6510528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10 / 13</a:t>
            </a:r>
            <a:endParaRPr lang="en-US" sz="750" dirty="0"/>
          </a:p>
        </p:txBody>
      </p:sp>
      <p:sp>
        <p:nvSpPr>
          <p:cNvPr id="10" name="Shape 8"/>
          <p:cNvSpPr/>
          <p:nvPr/>
        </p:nvSpPr>
        <p:spPr>
          <a:xfrm>
            <a:off x="1658082" y="2267712"/>
            <a:ext cx="8875532" cy="36576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11" name="Shape 9"/>
          <p:cNvSpPr/>
          <p:nvPr/>
        </p:nvSpPr>
        <p:spPr>
          <a:xfrm>
            <a:off x="603504" y="2606040"/>
            <a:ext cx="2109155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03504" y="2606040"/>
            <a:ext cx="2109155" cy="457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3" name="Shape 11"/>
          <p:cNvSpPr/>
          <p:nvPr/>
        </p:nvSpPr>
        <p:spPr>
          <a:xfrm>
            <a:off x="1511778" y="2139696"/>
            <a:ext cx="292608" cy="292608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14" name="Text 12"/>
          <p:cNvSpPr/>
          <p:nvPr/>
        </p:nvSpPr>
        <p:spPr>
          <a:xfrm>
            <a:off x="1511778" y="2139696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1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1648938" y="2432304"/>
            <a:ext cx="18288" cy="173736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16" name="Text 14"/>
          <p:cNvSpPr/>
          <p:nvPr/>
        </p:nvSpPr>
        <p:spPr>
          <a:xfrm>
            <a:off x="713232" y="2770632"/>
            <a:ext cx="1889699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Discovery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713232" y="3099816"/>
            <a:ext cx="1889699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563E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Q2 2026 - Q3 2026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713232" y="3429000"/>
            <a:ext cx="1889699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Client intake, missing info collection, site assessments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2822387" y="3794760"/>
            <a:ext cx="2109155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822387" y="3794760"/>
            <a:ext cx="2109155" cy="4572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1" name="Shape 19"/>
          <p:cNvSpPr/>
          <p:nvPr/>
        </p:nvSpPr>
        <p:spPr>
          <a:xfrm>
            <a:off x="3730661" y="2139696"/>
            <a:ext cx="292608" cy="292608"/>
          </a:xfrm>
          <a:prstGeom prst="ellipse">
            <a:avLst/>
          </a:prstGeom>
          <a:solidFill>
            <a:srgbClr val="7C3AED"/>
          </a:solidFill>
          <a:ln/>
        </p:spPr>
      </p:sp>
      <p:sp>
        <p:nvSpPr>
          <p:cNvPr id="22" name="Text 20"/>
          <p:cNvSpPr/>
          <p:nvPr/>
        </p:nvSpPr>
        <p:spPr>
          <a:xfrm>
            <a:off x="3730661" y="2139696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2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867821" y="2304288"/>
            <a:ext cx="18288" cy="1490472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24" name="Text 22"/>
          <p:cNvSpPr/>
          <p:nvPr/>
        </p:nvSpPr>
        <p:spPr>
          <a:xfrm>
            <a:off x="2932115" y="3959352"/>
            <a:ext cx="1889699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Planning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2932115" y="4288536"/>
            <a:ext cx="1889699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7C3AED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Q3 2026 - Q3 2026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2932115" y="4617720"/>
            <a:ext cx="1889699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Utility coordination, incentive applications, hardware selection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5041270" y="2606040"/>
            <a:ext cx="2109155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041270" y="2606040"/>
            <a:ext cx="2109155" cy="45720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29" name="Shape 27"/>
          <p:cNvSpPr/>
          <p:nvPr/>
        </p:nvSpPr>
        <p:spPr>
          <a:xfrm>
            <a:off x="5949544" y="2139696"/>
            <a:ext cx="292608" cy="292608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30" name="Text 28"/>
          <p:cNvSpPr/>
          <p:nvPr/>
        </p:nvSpPr>
        <p:spPr>
          <a:xfrm>
            <a:off x="5949544" y="2139696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3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6086704" y="2432304"/>
            <a:ext cx="18288" cy="173736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32" name="Text 30"/>
          <p:cNvSpPr/>
          <p:nvPr/>
        </p:nvSpPr>
        <p:spPr>
          <a:xfrm>
            <a:off x="5150998" y="2770632"/>
            <a:ext cx="1889699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Procurement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5150998" y="3099816"/>
            <a:ext cx="1889699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F766E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Q4 2026 - Q4 2026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5150998" y="3429000"/>
            <a:ext cx="1889699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Equipment ordering, permitting, contractor selection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7260153" y="3794760"/>
            <a:ext cx="2109155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260153" y="3794760"/>
            <a:ext cx="2109155" cy="457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7" name="Shape 35"/>
          <p:cNvSpPr/>
          <p:nvPr/>
        </p:nvSpPr>
        <p:spPr>
          <a:xfrm>
            <a:off x="8168427" y="2139696"/>
            <a:ext cx="292608" cy="292608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38" name="Text 36"/>
          <p:cNvSpPr/>
          <p:nvPr/>
        </p:nvSpPr>
        <p:spPr>
          <a:xfrm>
            <a:off x="8168427" y="2139696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4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8305587" y="2304288"/>
            <a:ext cx="18288" cy="1490472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40" name="Text 38"/>
          <p:cNvSpPr/>
          <p:nvPr/>
        </p:nvSpPr>
        <p:spPr>
          <a:xfrm>
            <a:off x="7369881" y="3959352"/>
            <a:ext cx="1889699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Installation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7369881" y="4288536"/>
            <a:ext cx="1889699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563E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Q1 2027 - Q2 2027</a:t>
            </a:r>
            <a:endParaRPr lang="en-US" sz="850" dirty="0"/>
          </a:p>
        </p:txBody>
      </p:sp>
      <p:sp>
        <p:nvSpPr>
          <p:cNvPr id="42" name="Text 40"/>
          <p:cNvSpPr/>
          <p:nvPr/>
        </p:nvSpPr>
        <p:spPr>
          <a:xfrm>
            <a:off x="7369881" y="4617720"/>
            <a:ext cx="1889699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Construction, commissioning, testing &amp; verification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9479036" y="2606040"/>
            <a:ext cx="2109155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9479036" y="2606040"/>
            <a:ext cx="2109155" cy="4572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45" name="Shape 43"/>
          <p:cNvSpPr/>
          <p:nvPr/>
        </p:nvSpPr>
        <p:spPr>
          <a:xfrm>
            <a:off x="10387310" y="2139696"/>
            <a:ext cx="292608" cy="292608"/>
          </a:xfrm>
          <a:prstGeom prst="ellipse">
            <a:avLst/>
          </a:prstGeom>
          <a:solidFill>
            <a:srgbClr val="7C3AED"/>
          </a:solidFill>
          <a:ln/>
        </p:spPr>
      </p:sp>
      <p:sp>
        <p:nvSpPr>
          <p:cNvPr id="46" name="Text 44"/>
          <p:cNvSpPr/>
          <p:nvPr/>
        </p:nvSpPr>
        <p:spPr>
          <a:xfrm>
            <a:off x="10387310" y="2139696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5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10524470" y="2432304"/>
            <a:ext cx="18288" cy="173736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48" name="Text 46"/>
          <p:cNvSpPr/>
          <p:nvPr/>
        </p:nvSpPr>
        <p:spPr>
          <a:xfrm>
            <a:off x="9588764" y="2770632"/>
            <a:ext cx="1889699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Closeout</a:t>
            </a:r>
            <a:endParaRPr lang="en-US" sz="1150" dirty="0"/>
          </a:p>
        </p:txBody>
      </p:sp>
      <p:sp>
        <p:nvSpPr>
          <p:cNvPr id="49" name="Text 47"/>
          <p:cNvSpPr/>
          <p:nvPr/>
        </p:nvSpPr>
        <p:spPr>
          <a:xfrm>
            <a:off x="9588764" y="3099816"/>
            <a:ext cx="1889699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7C3AED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Q2 2027 - Q2 2027</a:t>
            </a:r>
            <a:endParaRPr lang="en-US" sz="850" dirty="0"/>
          </a:p>
        </p:txBody>
      </p:sp>
      <p:sp>
        <p:nvSpPr>
          <p:cNvPr id="50" name="Text 48"/>
          <p:cNvSpPr/>
          <p:nvPr/>
        </p:nvSpPr>
        <p:spPr>
          <a:xfrm>
            <a:off x="9588764" y="3429000"/>
            <a:ext cx="1889699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Final reporting, incentive reimbursement, support handoff</a:t>
            </a:r>
            <a:endParaRPr lang="en-US" sz="900" dirty="0"/>
          </a:p>
        </p:txBody>
      </p:sp>
      <p:sp>
        <p:nvSpPr>
          <p:cNvPr id="51" name="Shape 49"/>
          <p:cNvSpPr/>
          <p:nvPr/>
        </p:nvSpPr>
        <p:spPr>
          <a:xfrm>
            <a:off x="548640" y="6172200"/>
            <a:ext cx="2560320" cy="256032"/>
          </a:xfrm>
          <a:prstGeom prst="roundRect">
            <a:avLst>
              <a:gd name="adj" fmla="val 35714"/>
            </a:avLst>
          </a:prstGeom>
          <a:solidFill>
            <a:srgbClr val="F5F3FF"/>
          </a:solidFill>
          <a:ln/>
        </p:spPr>
      </p:sp>
      <p:sp>
        <p:nvSpPr>
          <p:cNvPr id="52" name="Text 50"/>
          <p:cNvSpPr/>
          <p:nvPr/>
        </p:nvSpPr>
        <p:spPr>
          <a:xfrm>
            <a:off x="548640" y="6172200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7C3AED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Demo timeline. Not a real commitment.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Proposal Package Components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1188720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5" name="Shape 3"/>
          <p:cNvSpPr/>
          <p:nvPr/>
        </p:nvSpPr>
        <p:spPr>
          <a:xfrm>
            <a:off x="1828800" y="914400"/>
            <a:ext cx="548640" cy="36576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6" name="Shape 4"/>
          <p:cNvSpPr/>
          <p:nvPr/>
        </p:nvSpPr>
        <p:spPr>
          <a:xfrm>
            <a:off x="2468880" y="914400"/>
            <a:ext cx="274320" cy="36576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6492240"/>
            <a:ext cx="11094415" cy="9144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6510528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Syntra Demo • Fictional data only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10728655" y="6510528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11 / 13</a:t>
            </a:r>
            <a:endParaRPr lang="en-US" sz="750" dirty="0"/>
          </a:p>
        </p:txBody>
      </p:sp>
      <p:sp>
        <p:nvSpPr>
          <p:cNvPr id="10" name="Shape 8"/>
          <p:cNvSpPr/>
          <p:nvPr/>
        </p:nvSpPr>
        <p:spPr>
          <a:xfrm>
            <a:off x="10271455" y="182880"/>
            <a:ext cx="1371600" cy="384048"/>
          </a:xfrm>
          <a:prstGeom prst="roundRect">
            <a:avLst>
              <a:gd name="adj" fmla="val 14286"/>
            </a:avLst>
          </a:prstGeom>
          <a:solidFill>
            <a:srgbClr val="F8FAFC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271455" y="182880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Your Logo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548640" y="1325880"/>
            <a:ext cx="3576218" cy="196596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48640" y="1325880"/>
            <a:ext cx="3576218" cy="457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4" name="Text 12"/>
          <p:cNvSpPr/>
          <p:nvPr/>
        </p:nvSpPr>
        <p:spPr>
          <a:xfrm>
            <a:off x="694944" y="1490472"/>
            <a:ext cx="328361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Proposal Deck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94944" y="1801368"/>
            <a:ext cx="328361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Client-facing storyline and recommendation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94944" y="2286000"/>
            <a:ext cx="1188720" cy="256032"/>
          </a:xfrm>
          <a:prstGeom prst="roundRect">
            <a:avLst>
              <a:gd name="adj" fmla="val 35714"/>
            </a:avLst>
          </a:prstGeom>
          <a:solidFill>
            <a:srgbClr val="ECFDF5"/>
          </a:solidFill>
          <a:ln/>
        </p:spPr>
      </p:sp>
      <p:sp>
        <p:nvSpPr>
          <p:cNvPr id="17" name="Text 15"/>
          <p:cNvSpPr/>
          <p:nvPr/>
        </p:nvSpPr>
        <p:spPr>
          <a:xfrm>
            <a:off x="694944" y="2286000"/>
            <a:ext cx="1188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F766E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Ready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694944" y="2834640"/>
            <a:ext cx="1371600" cy="256032"/>
          </a:xfrm>
          <a:prstGeom prst="roundRect">
            <a:avLst>
              <a:gd name="adj" fmla="val 35714"/>
            </a:avLst>
          </a:prstGeom>
          <a:solidFill>
            <a:srgbClr val="EFF6FF"/>
          </a:solidFill>
          <a:ln/>
        </p:spPr>
      </p:sp>
      <p:sp>
        <p:nvSpPr>
          <p:cNvPr id="19" name="Text 17"/>
          <p:cNvSpPr/>
          <p:nvPr/>
        </p:nvSpPr>
        <p:spPr>
          <a:xfrm>
            <a:off x="694944" y="283464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563E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Syntra Assembled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4307738" y="1325880"/>
            <a:ext cx="3576218" cy="196596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307738" y="1325880"/>
            <a:ext cx="3576218" cy="45720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22" name="Text 20"/>
          <p:cNvSpPr/>
          <p:nvPr/>
        </p:nvSpPr>
        <p:spPr>
          <a:xfrm>
            <a:off x="4454042" y="1490472"/>
            <a:ext cx="328361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Executive Summary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454042" y="1801368"/>
            <a:ext cx="328361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Leadership-ready overview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454042" y="2286000"/>
            <a:ext cx="1188720" cy="256032"/>
          </a:xfrm>
          <a:prstGeom prst="roundRect">
            <a:avLst>
              <a:gd name="adj" fmla="val 35714"/>
            </a:avLst>
          </a:prstGeom>
          <a:solidFill>
            <a:srgbClr val="ECFDF5"/>
          </a:solidFill>
          <a:ln/>
        </p:spPr>
      </p:sp>
      <p:sp>
        <p:nvSpPr>
          <p:cNvPr id="25" name="Text 23"/>
          <p:cNvSpPr/>
          <p:nvPr/>
        </p:nvSpPr>
        <p:spPr>
          <a:xfrm>
            <a:off x="4454042" y="2286000"/>
            <a:ext cx="1188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F766E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Ready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4454042" y="2834640"/>
            <a:ext cx="1371600" cy="256032"/>
          </a:xfrm>
          <a:prstGeom prst="roundRect">
            <a:avLst>
              <a:gd name="adj" fmla="val 35714"/>
            </a:avLst>
          </a:prstGeom>
          <a:solidFill>
            <a:srgbClr val="EFF6FF"/>
          </a:solidFill>
          <a:ln/>
        </p:spPr>
      </p:sp>
      <p:sp>
        <p:nvSpPr>
          <p:cNvPr id="27" name="Text 25"/>
          <p:cNvSpPr/>
          <p:nvPr/>
        </p:nvSpPr>
        <p:spPr>
          <a:xfrm>
            <a:off x="4454042" y="283464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563E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Syntra Assembled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8066837" y="1325880"/>
            <a:ext cx="3576218" cy="196596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8066837" y="1325880"/>
            <a:ext cx="3576218" cy="4572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30" name="Text 28"/>
          <p:cNvSpPr/>
          <p:nvPr/>
        </p:nvSpPr>
        <p:spPr>
          <a:xfrm>
            <a:off x="8213141" y="1490472"/>
            <a:ext cx="328361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Incentive Review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8213141" y="1801368"/>
            <a:ext cx="328361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Funding assumptions and verification needs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8213141" y="2286000"/>
            <a:ext cx="1188720" cy="256032"/>
          </a:xfrm>
          <a:prstGeom prst="roundRect">
            <a:avLst>
              <a:gd name="adj" fmla="val 35714"/>
            </a:avLst>
          </a:prstGeom>
          <a:solidFill>
            <a:srgbClr val="F5F3FF"/>
          </a:solidFill>
          <a:ln/>
        </p:spPr>
      </p:sp>
      <p:sp>
        <p:nvSpPr>
          <p:cNvPr id="33" name="Text 31"/>
          <p:cNvSpPr/>
          <p:nvPr/>
        </p:nvSpPr>
        <p:spPr>
          <a:xfrm>
            <a:off x="8213141" y="2286000"/>
            <a:ext cx="1188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7C3AED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Needs Approval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8213141" y="2834640"/>
            <a:ext cx="1371600" cy="256032"/>
          </a:xfrm>
          <a:prstGeom prst="roundRect">
            <a:avLst>
              <a:gd name="adj" fmla="val 35714"/>
            </a:avLst>
          </a:prstGeom>
          <a:solidFill>
            <a:srgbClr val="EFF6FF"/>
          </a:solidFill>
          <a:ln/>
        </p:spPr>
      </p:sp>
      <p:sp>
        <p:nvSpPr>
          <p:cNvPr id="35" name="Text 33"/>
          <p:cNvSpPr/>
          <p:nvPr/>
        </p:nvSpPr>
        <p:spPr>
          <a:xfrm>
            <a:off x="8213141" y="283464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563E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Syntra Assembled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548640" y="3456432"/>
            <a:ext cx="3576218" cy="196596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548640" y="3456432"/>
            <a:ext cx="3576218" cy="4572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38" name="Text 36"/>
          <p:cNvSpPr/>
          <p:nvPr/>
        </p:nvSpPr>
        <p:spPr>
          <a:xfrm>
            <a:off x="694944" y="3621024"/>
            <a:ext cx="328361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Business Case Assumptions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694944" y="3931920"/>
            <a:ext cx="328361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ROI / TCO planning inputs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694944" y="4416552"/>
            <a:ext cx="1188720" cy="256032"/>
          </a:xfrm>
          <a:prstGeom prst="roundRect">
            <a:avLst>
              <a:gd name="adj" fmla="val 35714"/>
            </a:avLst>
          </a:prstGeom>
          <a:solidFill>
            <a:srgbClr val="EFF6FF"/>
          </a:solidFill>
          <a:ln/>
        </p:spPr>
      </p:sp>
      <p:sp>
        <p:nvSpPr>
          <p:cNvPr id="41" name="Text 39"/>
          <p:cNvSpPr/>
          <p:nvPr/>
        </p:nvSpPr>
        <p:spPr>
          <a:xfrm>
            <a:off x="694944" y="4416552"/>
            <a:ext cx="1188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563E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Draft Ready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694944" y="4965192"/>
            <a:ext cx="1371600" cy="256032"/>
          </a:xfrm>
          <a:prstGeom prst="roundRect">
            <a:avLst>
              <a:gd name="adj" fmla="val 35714"/>
            </a:avLst>
          </a:prstGeom>
          <a:solidFill>
            <a:srgbClr val="EFF6FF"/>
          </a:solidFill>
          <a:ln/>
        </p:spPr>
      </p:sp>
      <p:sp>
        <p:nvSpPr>
          <p:cNvPr id="43" name="Text 41"/>
          <p:cNvSpPr/>
          <p:nvPr/>
        </p:nvSpPr>
        <p:spPr>
          <a:xfrm>
            <a:off x="694944" y="4965192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563E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Syntra Assembled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4307738" y="3456432"/>
            <a:ext cx="3576218" cy="196596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4307738" y="3456432"/>
            <a:ext cx="3576218" cy="457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46" name="Text 44"/>
          <p:cNvSpPr/>
          <p:nvPr/>
        </p:nvSpPr>
        <p:spPr>
          <a:xfrm>
            <a:off x="4454042" y="3621024"/>
            <a:ext cx="328361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Missing Info Checklist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4454042" y="3931920"/>
            <a:ext cx="328361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Client data needed before finalization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4454042" y="4416552"/>
            <a:ext cx="1188720" cy="256032"/>
          </a:xfrm>
          <a:prstGeom prst="roundRect">
            <a:avLst>
              <a:gd name="adj" fmla="val 35714"/>
            </a:avLst>
          </a:prstGeom>
          <a:solidFill>
            <a:srgbClr val="FFF8EF"/>
          </a:solidFill>
          <a:ln/>
        </p:spPr>
      </p:sp>
      <p:sp>
        <p:nvSpPr>
          <p:cNvPr id="49" name="Text 47"/>
          <p:cNvSpPr/>
          <p:nvPr/>
        </p:nvSpPr>
        <p:spPr>
          <a:xfrm>
            <a:off x="4454042" y="4416552"/>
            <a:ext cx="1188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D97706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Missing Inputs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4454042" y="4965192"/>
            <a:ext cx="1371600" cy="256032"/>
          </a:xfrm>
          <a:prstGeom prst="roundRect">
            <a:avLst>
              <a:gd name="adj" fmla="val 35714"/>
            </a:avLst>
          </a:prstGeom>
          <a:solidFill>
            <a:srgbClr val="EFF6FF"/>
          </a:solidFill>
          <a:ln/>
        </p:spPr>
      </p:sp>
      <p:sp>
        <p:nvSpPr>
          <p:cNvPr id="51" name="Text 49"/>
          <p:cNvSpPr/>
          <p:nvPr/>
        </p:nvSpPr>
        <p:spPr>
          <a:xfrm>
            <a:off x="4454042" y="4965192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563E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Syntra Assembled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8066837" y="3456432"/>
            <a:ext cx="3576218" cy="1965960"/>
          </a:xfrm>
          <a:prstGeom prst="roundRect">
            <a:avLst>
              <a:gd name="adj" fmla="val 4651"/>
            </a:avLst>
          </a:prstGeom>
          <a:solidFill>
            <a:srgbClr val="FFFFFF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8066837" y="3456432"/>
            <a:ext cx="3576218" cy="45720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54" name="Text 52"/>
          <p:cNvSpPr/>
          <p:nvPr/>
        </p:nvSpPr>
        <p:spPr>
          <a:xfrm>
            <a:off x="8213141" y="3621024"/>
            <a:ext cx="328361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Follow-Up Draft</a:t>
            </a:r>
            <a:endParaRPr lang="en-US" sz="1300" dirty="0"/>
          </a:p>
        </p:txBody>
      </p:sp>
      <p:sp>
        <p:nvSpPr>
          <p:cNvPr id="55" name="Text 53"/>
          <p:cNvSpPr/>
          <p:nvPr/>
        </p:nvSpPr>
        <p:spPr>
          <a:xfrm>
            <a:off x="8213141" y="3931920"/>
            <a:ext cx="328361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Next communication for client approval</a:t>
            </a:r>
            <a:endParaRPr lang="en-US" sz="900" dirty="0"/>
          </a:p>
        </p:txBody>
      </p:sp>
      <p:sp>
        <p:nvSpPr>
          <p:cNvPr id="56" name="Shape 54"/>
          <p:cNvSpPr/>
          <p:nvPr/>
        </p:nvSpPr>
        <p:spPr>
          <a:xfrm>
            <a:off x="8213141" y="4416552"/>
            <a:ext cx="1188720" cy="256032"/>
          </a:xfrm>
          <a:prstGeom prst="roundRect">
            <a:avLst>
              <a:gd name="adj" fmla="val 35714"/>
            </a:avLst>
          </a:prstGeom>
          <a:solidFill>
            <a:srgbClr val="ECFDF5"/>
          </a:solidFill>
          <a:ln/>
        </p:spPr>
      </p:sp>
      <p:sp>
        <p:nvSpPr>
          <p:cNvPr id="57" name="Text 55"/>
          <p:cNvSpPr/>
          <p:nvPr/>
        </p:nvSpPr>
        <p:spPr>
          <a:xfrm>
            <a:off x="8213141" y="4416552"/>
            <a:ext cx="1188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F766E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Ready</a:t>
            </a:r>
            <a:endParaRPr lang="en-US" sz="800" dirty="0"/>
          </a:p>
        </p:txBody>
      </p:sp>
      <p:sp>
        <p:nvSpPr>
          <p:cNvPr id="58" name="Shape 56"/>
          <p:cNvSpPr/>
          <p:nvPr/>
        </p:nvSpPr>
        <p:spPr>
          <a:xfrm>
            <a:off x="8213141" y="4965192"/>
            <a:ext cx="1371600" cy="256032"/>
          </a:xfrm>
          <a:prstGeom prst="roundRect">
            <a:avLst>
              <a:gd name="adj" fmla="val 35714"/>
            </a:avLst>
          </a:prstGeom>
          <a:solidFill>
            <a:srgbClr val="EFF6FF"/>
          </a:solidFill>
          <a:ln/>
        </p:spPr>
      </p:sp>
      <p:sp>
        <p:nvSpPr>
          <p:cNvPr id="59" name="Text 57"/>
          <p:cNvSpPr/>
          <p:nvPr/>
        </p:nvSpPr>
        <p:spPr>
          <a:xfrm>
            <a:off x="8213141" y="4965192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563E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Syntra Assembled</a:t>
            </a:r>
            <a:endParaRPr lang="en-US" sz="800" dirty="0"/>
          </a:p>
        </p:txBody>
      </p:sp>
      <p:sp>
        <p:nvSpPr>
          <p:cNvPr id="60" name="Shape 58"/>
          <p:cNvSpPr/>
          <p:nvPr/>
        </p:nvSpPr>
        <p:spPr>
          <a:xfrm>
            <a:off x="548640" y="5660136"/>
            <a:ext cx="11094415" cy="329184"/>
          </a:xfrm>
          <a:prstGeom prst="roundRect">
            <a:avLst>
              <a:gd name="adj" fmla="val 22222"/>
            </a:avLst>
          </a:prstGeom>
          <a:solidFill>
            <a:srgbClr val="EFF6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713232" y="5715000"/>
            <a:ext cx="10765231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7111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Each component can be reviewed, revised, and approved independently before final delivery.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Next Steps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1188720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5" name="Shape 3"/>
          <p:cNvSpPr/>
          <p:nvPr/>
        </p:nvSpPr>
        <p:spPr>
          <a:xfrm>
            <a:off x="1828800" y="914400"/>
            <a:ext cx="548640" cy="36576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6" name="Shape 4"/>
          <p:cNvSpPr/>
          <p:nvPr/>
        </p:nvSpPr>
        <p:spPr>
          <a:xfrm>
            <a:off x="2468880" y="914400"/>
            <a:ext cx="274320" cy="36576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6492240"/>
            <a:ext cx="11094415" cy="9144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6510528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Syntra Demo • Fictional data only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10728655" y="6510528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12 / 13</a:t>
            </a:r>
            <a:endParaRPr lang="en-US" sz="750" dirty="0"/>
          </a:p>
        </p:txBody>
      </p:sp>
      <p:sp>
        <p:nvSpPr>
          <p:cNvPr id="10" name="Shape 8"/>
          <p:cNvSpPr/>
          <p:nvPr/>
        </p:nvSpPr>
        <p:spPr>
          <a:xfrm>
            <a:off x="548640" y="1280160"/>
            <a:ext cx="3564026" cy="411480"/>
          </a:xfrm>
          <a:prstGeom prst="rect">
            <a:avLst>
              <a:gd name="adj" fmla="val 13333"/>
            </a:avLst>
          </a:prstGeom>
          <a:solidFill>
            <a:srgbClr val="D97706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1280160"/>
            <a:ext cx="356402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Missing Documents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1783080"/>
            <a:ext cx="3564026" cy="1828800"/>
          </a:xfrm>
          <a:prstGeom prst="roundRect">
            <a:avLst>
              <a:gd name="adj" fmla="val 4000"/>
            </a:avLst>
          </a:prstGeom>
          <a:solidFill>
            <a:srgbClr val="F8FAFC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" y="1874520"/>
            <a:ext cx="3289706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• Utility bills for all six sites</a:t>
            </a:r>
            <a:endParaRPr lang="en-US" sz="10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endParaRPr lang="en-US" sz="10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• Site electrical drawings</a:t>
            </a:r>
            <a:endParaRPr lang="en-US" sz="10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endParaRPr lang="en-US" sz="10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• Charger quantity preference per site</a:t>
            </a:r>
            <a:endParaRPr lang="en-US" sz="10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endParaRPr lang="en-US" sz="10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• Preferred rollout timeline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313834" y="1280160"/>
            <a:ext cx="3564026" cy="411480"/>
          </a:xfrm>
          <a:prstGeom prst="rect">
            <a:avLst>
              <a:gd name="adj" fmla="val 13333"/>
            </a:avLst>
          </a:prstGeom>
          <a:solidFill>
            <a:srgbClr val="7C3AED"/>
          </a:solidFill>
          <a:ln/>
        </p:spPr>
      </p:sp>
      <p:sp>
        <p:nvSpPr>
          <p:cNvPr id="15" name="Text 13"/>
          <p:cNvSpPr/>
          <p:nvPr/>
        </p:nvSpPr>
        <p:spPr>
          <a:xfrm>
            <a:off x="4313834" y="1280160"/>
            <a:ext cx="356402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Approval Items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313834" y="1783080"/>
            <a:ext cx="3564026" cy="1828800"/>
          </a:xfrm>
          <a:prstGeom prst="roundRect">
            <a:avLst>
              <a:gd name="adj" fmla="val 4000"/>
            </a:avLst>
          </a:prstGeom>
          <a:solidFill>
            <a:srgbClr val="F8FAFC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450994" y="1874520"/>
            <a:ext cx="3289706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• Approve proposal deck outline</a:t>
            </a:r>
            <a:endParaRPr lang="en-US" sz="10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endParaRPr lang="en-US" sz="10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• Approve business case assumptions</a:t>
            </a:r>
            <a:endParaRPr lang="en-US" sz="10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endParaRPr lang="en-US" sz="10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• Approve incentive placeholders</a:t>
            </a:r>
            <a:endParaRPr lang="en-US" sz="10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endParaRPr lang="en-US" sz="10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• Approve brand asset usage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8079029" y="1280160"/>
            <a:ext cx="3564026" cy="411480"/>
          </a:xfrm>
          <a:prstGeom prst="rect">
            <a:avLst>
              <a:gd name="adj" fmla="val 13333"/>
            </a:avLst>
          </a:prstGeom>
          <a:solidFill>
            <a:srgbClr val="0F766E"/>
          </a:solidFill>
          <a:ln/>
        </p:spPr>
      </p:sp>
      <p:sp>
        <p:nvSpPr>
          <p:cNvPr id="19" name="Text 17"/>
          <p:cNvSpPr/>
          <p:nvPr/>
        </p:nvSpPr>
        <p:spPr>
          <a:xfrm>
            <a:off x="8079029" y="1280160"/>
            <a:ext cx="356402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Recommended Follow-Up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8079029" y="1783080"/>
            <a:ext cx="3564026" cy="1828800"/>
          </a:xfrm>
          <a:prstGeom prst="roundRect">
            <a:avLst>
              <a:gd name="adj" fmla="val 4000"/>
            </a:avLst>
          </a:prstGeom>
          <a:solidFill>
            <a:srgbClr val="F8FAFC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216189" y="1874520"/>
            <a:ext cx="3289706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• Schedule proposal review meeting</a:t>
            </a:r>
            <a:endParaRPr lang="en-US" sz="10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endParaRPr lang="en-US" sz="10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• Confirm missing client inputs</a:t>
            </a:r>
            <a:endParaRPr lang="en-US" sz="10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endParaRPr lang="en-US" sz="10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• Route deck for production formatting</a:t>
            </a:r>
            <a:endParaRPr lang="en-US" sz="10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endParaRPr lang="en-US" sz="1000" dirty="0"/>
          </a:p>
          <a:p>
            <a:pPr indent="0" marL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• Assign project coordinator tasks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48640" y="3721608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OWNERSHIP / TIMING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548640" y="3959352"/>
            <a:ext cx="548640" cy="2743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4" name="Shape 22"/>
          <p:cNvSpPr/>
          <p:nvPr/>
        </p:nvSpPr>
        <p:spPr>
          <a:xfrm>
            <a:off x="548640" y="4069080"/>
            <a:ext cx="2663876" cy="640080"/>
          </a:xfrm>
          <a:prstGeom prst="roundRect">
            <a:avLst>
              <a:gd name="adj" fmla="val 11429"/>
            </a:avLst>
          </a:prstGeom>
          <a:solidFill>
            <a:srgbClr val="FFF8EF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548640" y="4069080"/>
            <a:ext cx="2663876" cy="36576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6" name="Text 24"/>
          <p:cNvSpPr/>
          <p:nvPr/>
        </p:nvSpPr>
        <p:spPr>
          <a:xfrm>
            <a:off x="548640" y="4142232"/>
            <a:ext cx="266387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D97706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Client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40080" y="4398264"/>
            <a:ext cx="248099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Provide missing inputs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3358820" y="4069080"/>
            <a:ext cx="2663876" cy="640080"/>
          </a:xfrm>
          <a:prstGeom prst="roundRect">
            <a:avLst>
              <a:gd name="adj" fmla="val 11429"/>
            </a:avLst>
          </a:prstGeom>
          <a:solidFill>
            <a:srgbClr val="EFF6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358820" y="4069080"/>
            <a:ext cx="2663876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0" name="Text 28"/>
          <p:cNvSpPr/>
          <p:nvPr/>
        </p:nvSpPr>
        <p:spPr>
          <a:xfrm>
            <a:off x="3358820" y="4142232"/>
            <a:ext cx="266387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563EB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Advisory Team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450260" y="4398264"/>
            <a:ext cx="248099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Validate assumptions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6169000" y="4069080"/>
            <a:ext cx="2663876" cy="640080"/>
          </a:xfrm>
          <a:prstGeom prst="roundRect">
            <a:avLst>
              <a:gd name="adj" fmla="val 11429"/>
            </a:avLst>
          </a:prstGeom>
          <a:solidFill>
            <a:srgbClr val="F5F3FF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169000" y="4069080"/>
            <a:ext cx="2663876" cy="36576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34" name="Text 32"/>
          <p:cNvSpPr/>
          <p:nvPr/>
        </p:nvSpPr>
        <p:spPr>
          <a:xfrm>
            <a:off x="6169000" y="4142232"/>
            <a:ext cx="266387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7C3AED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Project Coordinator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6260440" y="4398264"/>
            <a:ext cx="248099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Route approvals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8979179" y="4069080"/>
            <a:ext cx="2663876" cy="640080"/>
          </a:xfrm>
          <a:prstGeom prst="roundRect">
            <a:avLst>
              <a:gd name="adj" fmla="val 11429"/>
            </a:avLst>
          </a:prstGeom>
          <a:solidFill>
            <a:srgbClr val="ECFDF5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979179" y="4069080"/>
            <a:ext cx="2663876" cy="36576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38" name="Text 36"/>
          <p:cNvSpPr/>
          <p:nvPr/>
        </p:nvSpPr>
        <p:spPr>
          <a:xfrm>
            <a:off x="8979179" y="4142232"/>
            <a:ext cx="266387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F766E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Executive Sponsor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9070619" y="4398264"/>
            <a:ext cx="248099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Approve delivery package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548640" y="4873752"/>
            <a:ext cx="11094415" cy="777240"/>
          </a:xfrm>
          <a:prstGeom prst="roundRect">
            <a:avLst>
              <a:gd name="adj" fmla="val 11765"/>
            </a:avLst>
          </a:prstGeom>
          <a:solidFill>
            <a:srgbClr val="07111F"/>
          </a:solidFill>
          <a:ln/>
        </p:spPr>
      </p:sp>
      <p:sp>
        <p:nvSpPr>
          <p:cNvPr id="41" name="Shape 39"/>
          <p:cNvSpPr/>
          <p:nvPr/>
        </p:nvSpPr>
        <p:spPr>
          <a:xfrm>
            <a:off x="548640" y="4873752"/>
            <a:ext cx="11094415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42" name="Text 40"/>
          <p:cNvSpPr/>
          <p:nvPr/>
        </p:nvSpPr>
        <p:spPr>
          <a:xfrm>
            <a:off x="868680" y="4965192"/>
            <a:ext cx="1045433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Next Actions Required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868680" y="5257800"/>
            <a:ext cx="10454335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EFF6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1. Schedule proposal review meeting   2. Confirm missing client inputs   3. Route deliverable for final approval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7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11480"/>
            <a:ext cx="11094415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Delivery Readiness &amp;</a:t>
            </a:r>
            <a:endParaRPr lang="en-US" sz="3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Approval Governance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2286000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920240"/>
            <a:ext cx="4206240" cy="2926080"/>
          </a:xfrm>
          <a:prstGeom prst="roundRect">
            <a:avLst>
              <a:gd name="adj" fmla="val 3125"/>
            </a:avLst>
          </a:prstGeom>
          <a:solidFill>
            <a:srgbClr val="15203B"/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58368" y="2048256"/>
            <a:ext cx="45720" cy="109728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2084832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CLOSING STATEMENT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822960" y="237744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Syntra prepares the proposal package, organizes the supporting evidence, and routes each delivery decision for human approval before anything is shared externally.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822960" y="3931920"/>
            <a:ext cx="3291840" cy="9144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40690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850" i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All content is fictional demo data. Production proposals require approved assets and human gate approval before delivery.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5029200" y="1920240"/>
            <a:ext cx="3169768" cy="2926080"/>
          </a:xfrm>
          <a:prstGeom prst="roundRect">
            <a:avLst>
              <a:gd name="adj" fmla="val 3125"/>
            </a:avLst>
          </a:prstGeom>
          <a:solidFill>
            <a:srgbClr val="15203B"/>
          </a:solidFill>
          <a:ln w="6350">
            <a:solidFill>
              <a:srgbClr val="EFF6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029200" y="1920240"/>
            <a:ext cx="3169768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3" name="Text 11"/>
          <p:cNvSpPr/>
          <p:nvPr/>
        </p:nvSpPr>
        <p:spPr>
          <a:xfrm>
            <a:off x="5157216" y="2066544"/>
            <a:ext cx="29137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F6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REQUIRED BEFORE DELIVERY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157216" y="2423160"/>
            <a:ext cx="2913736" cy="2240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5000"/>
              </a:lnSpc>
              <a:spcAft>
                <a:spcPts val="200"/>
              </a:spcAft>
              <a:buNone/>
            </a:pPr>
            <a:r>
              <a:rPr lang="en-US" sz="950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☐  Verify client-provided inputs</a:t>
            </a:r>
            <a:endParaRPr lang="en-US" sz="950" dirty="0"/>
          </a:p>
          <a:p>
            <a:pPr indent="0" marL="0">
              <a:lnSpc>
                <a:spcPct val="155000"/>
              </a:lnSpc>
              <a:spcAft>
                <a:spcPts val="200"/>
              </a:spcAft>
              <a:buNone/>
            </a:pPr>
            <a:r>
              <a:rPr lang="en-US" sz="950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☐  Confirm site readiness assumptions</a:t>
            </a:r>
            <a:endParaRPr lang="en-US" sz="950" dirty="0"/>
          </a:p>
          <a:p>
            <a:pPr indent="0" marL="0">
              <a:lnSpc>
                <a:spcPct val="155000"/>
              </a:lnSpc>
              <a:spcAft>
                <a:spcPts val="200"/>
              </a:spcAft>
              <a:buNone/>
            </a:pPr>
            <a:r>
              <a:rPr lang="en-US" sz="950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☐  Validate incentive assumptions</a:t>
            </a:r>
            <a:endParaRPr lang="en-US" sz="950" dirty="0"/>
          </a:p>
          <a:p>
            <a:pPr indent="0" marL="0">
              <a:lnSpc>
                <a:spcPct val="155000"/>
              </a:lnSpc>
              <a:spcAft>
                <a:spcPts val="200"/>
              </a:spcAft>
              <a:buNone/>
            </a:pPr>
            <a:r>
              <a:rPr lang="en-US" sz="950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☐  Approve business case assumptions</a:t>
            </a:r>
            <a:endParaRPr lang="en-US" sz="950" dirty="0"/>
          </a:p>
          <a:p>
            <a:pPr indent="0" marL="0">
              <a:lnSpc>
                <a:spcPct val="155000"/>
              </a:lnSpc>
              <a:spcAft>
                <a:spcPts val="200"/>
              </a:spcAft>
              <a:buNone/>
            </a:pPr>
            <a:r>
              <a:rPr lang="en-US" sz="950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☐  Approve brand/client logo usage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8473288" y="1920240"/>
            <a:ext cx="3169768" cy="2926080"/>
          </a:xfrm>
          <a:prstGeom prst="roundRect">
            <a:avLst>
              <a:gd name="adj" fmla="val 3125"/>
            </a:avLst>
          </a:prstGeom>
          <a:solidFill>
            <a:srgbClr val="15203B"/>
          </a:solidFill>
          <a:ln w="6350">
            <a:solidFill>
              <a:srgbClr val="ECFDF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73288" y="1920240"/>
            <a:ext cx="3169768" cy="36576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17" name="Text 15"/>
          <p:cNvSpPr/>
          <p:nvPr/>
        </p:nvSpPr>
        <p:spPr>
          <a:xfrm>
            <a:off x="8601304" y="2066544"/>
            <a:ext cx="291373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CFDF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DELIVERY CONTROLS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8601304" y="2423160"/>
            <a:ext cx="2913736" cy="310896"/>
          </a:xfrm>
          <a:prstGeom prst="roundRect">
            <a:avLst>
              <a:gd name="adj" fmla="val 17647"/>
            </a:avLst>
          </a:prstGeom>
          <a:solidFill>
            <a:srgbClr val="15203B"/>
          </a:solidFill>
          <a:ln w="3810">
            <a:solidFill>
              <a:srgbClr val="ECFDF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674456" y="2423160"/>
            <a:ext cx="276743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ECFDF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✓  Human approval required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8601304" y="2852928"/>
            <a:ext cx="2913736" cy="310896"/>
          </a:xfrm>
          <a:prstGeom prst="roundRect">
            <a:avLst>
              <a:gd name="adj" fmla="val 17647"/>
            </a:avLst>
          </a:prstGeom>
          <a:solidFill>
            <a:srgbClr val="15203B"/>
          </a:solidFill>
          <a:ln w="3810">
            <a:solidFill>
              <a:srgbClr val="ECFDF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674456" y="2852928"/>
            <a:ext cx="276743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ECFDF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✓  Sensitive data review complete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8601304" y="3282696"/>
            <a:ext cx="2913736" cy="310896"/>
          </a:xfrm>
          <a:prstGeom prst="roundRect">
            <a:avLst>
              <a:gd name="adj" fmla="val 17647"/>
            </a:avLst>
          </a:prstGeom>
          <a:solidFill>
            <a:srgbClr val="15203B"/>
          </a:solidFill>
          <a:ln w="3810">
            <a:solidFill>
              <a:srgbClr val="ECFDF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674456" y="3282696"/>
            <a:ext cx="276743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ECFDF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✓  Brand kit applied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8601304" y="3712464"/>
            <a:ext cx="2913736" cy="310896"/>
          </a:xfrm>
          <a:prstGeom prst="roundRect">
            <a:avLst>
              <a:gd name="adj" fmla="val 17647"/>
            </a:avLst>
          </a:prstGeom>
          <a:solidFill>
            <a:srgbClr val="15203B"/>
          </a:solidFill>
          <a:ln w="3810">
            <a:solidFill>
              <a:srgbClr val="ECFDF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674456" y="3712464"/>
            <a:ext cx="276743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ECFDF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✓  Proposal package assembled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8601304" y="4142232"/>
            <a:ext cx="2913736" cy="310896"/>
          </a:xfrm>
          <a:prstGeom prst="roundRect">
            <a:avLst>
              <a:gd name="adj" fmla="val 17647"/>
            </a:avLst>
          </a:prstGeom>
          <a:solidFill>
            <a:srgbClr val="15203B"/>
          </a:solidFill>
          <a:ln w="3810">
            <a:solidFill>
              <a:srgbClr val="ECFDF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674456" y="4142232"/>
            <a:ext cx="2767432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ECFDF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✓  Follow-up draft prepared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548640" y="5047488"/>
            <a:ext cx="11094415" cy="914400"/>
          </a:xfrm>
          <a:prstGeom prst="roundRect">
            <a:avLst>
              <a:gd name="adj" fmla="val 10000"/>
            </a:avLst>
          </a:prstGeom>
          <a:solidFill>
            <a:srgbClr val="15203B"/>
          </a:solidFill>
          <a:ln w="10160">
            <a:solidFill>
              <a:srgbClr val="2563EB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548640" y="5047488"/>
            <a:ext cx="11094415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0" name="Text 28"/>
          <p:cNvSpPr/>
          <p:nvPr/>
        </p:nvSpPr>
        <p:spPr>
          <a:xfrm>
            <a:off x="777240" y="5138928"/>
            <a:ext cx="1063721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READY FOR EXECUTIVE REVIEW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1005840" y="5449824"/>
            <a:ext cx="1948221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Package Status</a:t>
            </a:r>
            <a:endParaRPr lang="en-US" sz="750" dirty="0"/>
          </a:p>
        </p:txBody>
      </p:sp>
      <p:sp>
        <p:nvSpPr>
          <p:cNvPr id="32" name="Text 30"/>
          <p:cNvSpPr/>
          <p:nvPr/>
        </p:nvSpPr>
        <p:spPr>
          <a:xfrm>
            <a:off x="1005840" y="5614416"/>
            <a:ext cx="1948221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563E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Draft Ready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3063789" y="5449824"/>
            <a:ext cx="1948221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External Delivery</a:t>
            </a:r>
            <a:endParaRPr lang="en-US" sz="750" dirty="0"/>
          </a:p>
        </p:txBody>
      </p:sp>
      <p:sp>
        <p:nvSpPr>
          <p:cNvPr id="34" name="Text 32"/>
          <p:cNvSpPr/>
          <p:nvPr/>
        </p:nvSpPr>
        <p:spPr>
          <a:xfrm>
            <a:off x="3063789" y="5614416"/>
            <a:ext cx="1948221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D97706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Blocked Until Approved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5121737" y="5449824"/>
            <a:ext cx="1948221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Brand Kit</a:t>
            </a:r>
            <a:endParaRPr lang="en-US" sz="750" dirty="0"/>
          </a:p>
        </p:txBody>
      </p:sp>
      <p:sp>
        <p:nvSpPr>
          <p:cNvPr id="36" name="Text 34"/>
          <p:cNvSpPr/>
          <p:nvPr/>
        </p:nvSpPr>
        <p:spPr>
          <a:xfrm>
            <a:off x="5121737" y="5614416"/>
            <a:ext cx="1948221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766E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Applied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7179686" y="5449824"/>
            <a:ext cx="1948221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Data Mode</a:t>
            </a:r>
            <a:endParaRPr lang="en-US" sz="750" dirty="0"/>
          </a:p>
        </p:txBody>
      </p:sp>
      <p:sp>
        <p:nvSpPr>
          <p:cNvPr id="38" name="Text 36"/>
          <p:cNvSpPr/>
          <p:nvPr/>
        </p:nvSpPr>
        <p:spPr>
          <a:xfrm>
            <a:off x="7179686" y="5614416"/>
            <a:ext cx="1948221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7C3AED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Fictional Demo Data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9237635" y="5449824"/>
            <a:ext cx="1948221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Next Action</a:t>
            </a:r>
            <a:endParaRPr lang="en-US" sz="750" dirty="0"/>
          </a:p>
        </p:txBody>
      </p:sp>
      <p:sp>
        <p:nvSpPr>
          <p:cNvPr id="40" name="Text 38"/>
          <p:cNvSpPr/>
          <p:nvPr/>
        </p:nvSpPr>
        <p:spPr>
          <a:xfrm>
            <a:off x="9237635" y="5614416"/>
            <a:ext cx="1948221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563E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Approve final deliverable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548640" y="5989320"/>
            <a:ext cx="11094415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Syntra prepares the package. Humans approve delivery.</a:t>
            </a:r>
            <a:endParaRPr lang="en-US" sz="1400" dirty="0"/>
          </a:p>
        </p:txBody>
      </p:sp>
      <p:sp>
        <p:nvSpPr>
          <p:cNvPr id="42" name="Text 40"/>
          <p:cNvSpPr/>
          <p:nvPr/>
        </p:nvSpPr>
        <p:spPr>
          <a:xfrm>
            <a:off x="10728655" y="6510528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13 / 13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548640" y="6492240"/>
            <a:ext cx="11094415" cy="9144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44" name="Text 42"/>
          <p:cNvSpPr/>
          <p:nvPr/>
        </p:nvSpPr>
        <p:spPr>
          <a:xfrm>
            <a:off x="548640" y="6510528"/>
            <a:ext cx="7315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Generated by Syntra Presentation Builder — Demo Mode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Executive Snapshot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1188720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5" name="Shape 3"/>
          <p:cNvSpPr/>
          <p:nvPr/>
        </p:nvSpPr>
        <p:spPr>
          <a:xfrm>
            <a:off x="1828800" y="914400"/>
            <a:ext cx="548640" cy="36576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6" name="Shape 4"/>
          <p:cNvSpPr/>
          <p:nvPr/>
        </p:nvSpPr>
        <p:spPr>
          <a:xfrm>
            <a:off x="2468880" y="914400"/>
            <a:ext cx="274320" cy="36576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6492240"/>
            <a:ext cx="11094415" cy="9144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6510528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Syntra Demo • Fictional data only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10728655" y="6510528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2 / 13</a:t>
            </a:r>
            <a:endParaRPr lang="en-US" sz="750" dirty="0"/>
          </a:p>
        </p:txBody>
      </p:sp>
      <p:sp>
        <p:nvSpPr>
          <p:cNvPr id="10" name="Shape 8"/>
          <p:cNvSpPr/>
          <p:nvPr/>
        </p:nvSpPr>
        <p:spPr>
          <a:xfrm>
            <a:off x="10271455" y="182880"/>
            <a:ext cx="1371600" cy="384048"/>
          </a:xfrm>
          <a:prstGeom prst="roundRect">
            <a:avLst>
              <a:gd name="adj" fmla="val 14286"/>
            </a:avLst>
          </a:prstGeom>
          <a:solidFill>
            <a:srgbClr val="F8FAFC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271455" y="182880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Your Logo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548640" y="128016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OPPORTUNITY SUMMARY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1572768"/>
            <a:ext cx="64008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Regional Retail Group is evaluating EV charging feasibility across six demo retail locations. The recommended path is a disciplined due diligence phase that verifies site readiness, utility constraints, incentive assumptions, and the business case before final scope commitment.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48640" y="2788920"/>
            <a:ext cx="6400800" cy="9144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299923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RECOMMENDED PATH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548640" y="3346704"/>
            <a:ext cx="2005584" cy="841248"/>
          </a:xfrm>
          <a:prstGeom prst="roundRect">
            <a:avLst>
              <a:gd name="adj" fmla="val 8696"/>
            </a:avLst>
          </a:prstGeom>
          <a:solidFill>
            <a:srgbClr val="EFF6FF"/>
          </a:solidFill>
          <a:ln w="7620">
            <a:solidFill>
              <a:srgbClr val="2563E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94944" y="3474720"/>
            <a:ext cx="38404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563E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01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94944" y="3749040"/>
            <a:ext cx="171297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7111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Verify Inputs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2581656" y="3749040"/>
            <a:ext cx="137160" cy="22860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20" name="Shape 18"/>
          <p:cNvSpPr/>
          <p:nvPr/>
        </p:nvSpPr>
        <p:spPr>
          <a:xfrm>
            <a:off x="2746248" y="3346704"/>
            <a:ext cx="2005584" cy="841248"/>
          </a:xfrm>
          <a:prstGeom prst="roundRect">
            <a:avLst>
              <a:gd name="adj" fmla="val 8696"/>
            </a:avLst>
          </a:prstGeom>
          <a:solidFill>
            <a:srgbClr val="F5F3FF"/>
          </a:solidFill>
          <a:ln w="7620">
            <a:solidFill>
              <a:srgbClr val="7C3AE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892552" y="3474720"/>
            <a:ext cx="38404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C3AED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02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892552" y="3749040"/>
            <a:ext cx="171297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7111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Complete Site Review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779264" y="3749040"/>
            <a:ext cx="137160" cy="22860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24" name="Shape 22"/>
          <p:cNvSpPr/>
          <p:nvPr/>
        </p:nvSpPr>
        <p:spPr>
          <a:xfrm>
            <a:off x="4943856" y="3346704"/>
            <a:ext cx="2005584" cy="841248"/>
          </a:xfrm>
          <a:prstGeom prst="roundRect">
            <a:avLst>
              <a:gd name="adj" fmla="val 8696"/>
            </a:avLst>
          </a:prstGeom>
          <a:solidFill>
            <a:srgbClr val="ECFDF5"/>
          </a:solidFill>
          <a:ln w="7620">
            <a:solidFill>
              <a:srgbClr val="0F766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090160" y="3474720"/>
            <a:ext cx="38404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F766E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03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090160" y="3749040"/>
            <a:ext cx="171297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7111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Approve Proposal Package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548640" y="4434840"/>
            <a:ext cx="6400800" cy="603504"/>
          </a:xfrm>
          <a:prstGeom prst="roundRect">
            <a:avLst>
              <a:gd name="adj" fmla="val 12121"/>
            </a:avLst>
          </a:prstGeom>
          <a:solidFill>
            <a:srgbClr val="EFF6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13232" y="4489704"/>
            <a:ext cx="6071616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7111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Executive Recommendation: proceed with structured due diligence before charger selection or deployment commitment.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7406640" y="1280160"/>
            <a:ext cx="4236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AT A GLANCE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7406640" y="1645920"/>
            <a:ext cx="2045056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516368" y="1737360"/>
            <a:ext cx="45720" cy="25603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2" name="Text 30"/>
          <p:cNvSpPr/>
          <p:nvPr/>
        </p:nvSpPr>
        <p:spPr>
          <a:xfrm>
            <a:off x="7662672" y="1700784"/>
            <a:ext cx="162443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563EB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6</a:t>
            </a:r>
            <a:endParaRPr lang="en-US" sz="2800" dirty="0"/>
          </a:p>
        </p:txBody>
      </p:sp>
      <p:sp>
        <p:nvSpPr>
          <p:cNvPr id="33" name="Text 31"/>
          <p:cNvSpPr/>
          <p:nvPr/>
        </p:nvSpPr>
        <p:spPr>
          <a:xfrm>
            <a:off x="7662672" y="2121408"/>
            <a:ext cx="16244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Demo Sites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9598000" y="1645920"/>
            <a:ext cx="2045056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9707728" y="1737360"/>
            <a:ext cx="45720" cy="25603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36" name="Text 34"/>
          <p:cNvSpPr/>
          <p:nvPr/>
        </p:nvSpPr>
        <p:spPr>
          <a:xfrm>
            <a:off x="9854032" y="1700784"/>
            <a:ext cx="162443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7C3AED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2–4</a:t>
            </a:r>
            <a:endParaRPr lang="en-US" sz="2800" dirty="0"/>
          </a:p>
        </p:txBody>
      </p:sp>
      <p:sp>
        <p:nvSpPr>
          <p:cNvPr id="37" name="Text 35"/>
          <p:cNvSpPr/>
          <p:nvPr/>
        </p:nvSpPr>
        <p:spPr>
          <a:xfrm>
            <a:off x="9854032" y="2121408"/>
            <a:ext cx="16244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Ports / Site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7406640" y="2615184"/>
            <a:ext cx="2045056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7516368" y="2706624"/>
            <a:ext cx="45720" cy="256032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40" name="Text 38"/>
          <p:cNvSpPr/>
          <p:nvPr/>
        </p:nvSpPr>
        <p:spPr>
          <a:xfrm>
            <a:off x="7662672" y="2670048"/>
            <a:ext cx="162443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F766E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6–12</a:t>
            </a:r>
            <a:endParaRPr lang="en-US" sz="2800" dirty="0"/>
          </a:p>
        </p:txBody>
      </p:sp>
      <p:sp>
        <p:nvSpPr>
          <p:cNvPr id="41" name="Text 39"/>
          <p:cNvSpPr/>
          <p:nvPr/>
        </p:nvSpPr>
        <p:spPr>
          <a:xfrm>
            <a:off x="7662672" y="3090672"/>
            <a:ext cx="16244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Month Timeline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9598000" y="2615184"/>
            <a:ext cx="2045056" cy="822960"/>
          </a:xfrm>
          <a:prstGeom prst="roundRect">
            <a:avLst>
              <a:gd name="adj" fmla="val 8889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707728" y="2706624"/>
            <a:ext cx="45720" cy="256032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44" name="Text 42"/>
          <p:cNvSpPr/>
          <p:nvPr/>
        </p:nvSpPr>
        <p:spPr>
          <a:xfrm>
            <a:off x="9854032" y="2670048"/>
            <a:ext cx="162443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97706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Review</a:t>
            </a:r>
            <a:endParaRPr lang="en-US" sz="2800" dirty="0"/>
          </a:p>
        </p:txBody>
      </p:sp>
      <p:sp>
        <p:nvSpPr>
          <p:cNvPr id="45" name="Text 43"/>
          <p:cNvSpPr/>
          <p:nvPr/>
        </p:nvSpPr>
        <p:spPr>
          <a:xfrm>
            <a:off x="9854032" y="3090672"/>
            <a:ext cx="16244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Incentive Status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7406640" y="3712464"/>
            <a:ext cx="4236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EXECUTIVE RECOMMENDATION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7406640" y="3950208"/>
            <a:ext cx="640080" cy="2743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48" name="Shape 46"/>
          <p:cNvSpPr/>
          <p:nvPr/>
        </p:nvSpPr>
        <p:spPr>
          <a:xfrm>
            <a:off x="7406640" y="4096512"/>
            <a:ext cx="4236415" cy="1261872"/>
          </a:xfrm>
          <a:prstGeom prst="roundRect">
            <a:avLst>
              <a:gd name="adj" fmla="val 5797"/>
            </a:avLst>
          </a:prstGeom>
          <a:solidFill>
            <a:srgbClr val="EFF6FF"/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7571232" y="4206240"/>
            <a:ext cx="3907231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spcAft>
                <a:spcPts val="600"/>
              </a:spcAft>
              <a:buNone/>
            </a:pPr>
            <a:r>
              <a:rPr lang="en-US" sz="9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Use site readiness, utility coordination, incentive review, and business case assumptions to reduce scope and budget uncertainty.</a:t>
            </a:r>
            <a:pPr indent="0" marL="0">
              <a:lnSpc>
                <a:spcPct val="130000"/>
              </a:lnSpc>
              <a:buNone/>
            </a:pPr>
            <a:endParaRPr lang="en-US" sz="9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Route the final proposal package through approval before external delivery.</a:t>
            </a:r>
            <a:endParaRPr lang="en-US" sz="950" dirty="0"/>
          </a:p>
        </p:txBody>
      </p:sp>
      <p:sp>
        <p:nvSpPr>
          <p:cNvPr id="50" name="Shape 48"/>
          <p:cNvSpPr/>
          <p:nvPr/>
        </p:nvSpPr>
        <p:spPr>
          <a:xfrm>
            <a:off x="7406640" y="5477256"/>
            <a:ext cx="4236415" cy="256032"/>
          </a:xfrm>
          <a:prstGeom prst="roundRect">
            <a:avLst>
              <a:gd name="adj" fmla="val 35714"/>
            </a:avLst>
          </a:prstGeom>
          <a:solidFill>
            <a:srgbClr val="FFF8EF"/>
          </a:solidFill>
          <a:ln/>
        </p:spPr>
      </p:sp>
      <p:sp>
        <p:nvSpPr>
          <p:cNvPr id="51" name="Text 49"/>
          <p:cNvSpPr/>
          <p:nvPr/>
        </p:nvSpPr>
        <p:spPr>
          <a:xfrm>
            <a:off x="7406640" y="5477256"/>
            <a:ext cx="423641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D97706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Fictional demo placeholders - human verification required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Proposal Roadmap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1188720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5" name="Shape 3"/>
          <p:cNvSpPr/>
          <p:nvPr/>
        </p:nvSpPr>
        <p:spPr>
          <a:xfrm>
            <a:off x="1828800" y="914400"/>
            <a:ext cx="548640" cy="36576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6" name="Shape 4"/>
          <p:cNvSpPr/>
          <p:nvPr/>
        </p:nvSpPr>
        <p:spPr>
          <a:xfrm>
            <a:off x="2468880" y="914400"/>
            <a:ext cx="274320" cy="36576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6492240"/>
            <a:ext cx="11094415" cy="9144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6510528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Syntra Demo • Fictional data only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10728655" y="6510528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3 / 13</a:t>
            </a:r>
            <a:endParaRPr lang="en-US" sz="750" dirty="0"/>
          </a:p>
        </p:txBody>
      </p:sp>
      <p:sp>
        <p:nvSpPr>
          <p:cNvPr id="10" name="Shape 8"/>
          <p:cNvSpPr/>
          <p:nvPr/>
        </p:nvSpPr>
        <p:spPr>
          <a:xfrm>
            <a:off x="10271455" y="182880"/>
            <a:ext cx="1371600" cy="384048"/>
          </a:xfrm>
          <a:prstGeom prst="roundRect">
            <a:avLst>
              <a:gd name="adj" fmla="val 14286"/>
            </a:avLst>
          </a:prstGeom>
          <a:solidFill>
            <a:srgbClr val="F8FAFC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271455" y="182880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Your Logo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548640" y="1389888"/>
            <a:ext cx="1443838" cy="2743200"/>
          </a:xfrm>
          <a:prstGeom prst="roundRect">
            <a:avLst>
              <a:gd name="adj" fmla="val 6333"/>
            </a:avLst>
          </a:prstGeom>
          <a:solidFill>
            <a:srgbClr val="EFF6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1792" y="1389888"/>
            <a:ext cx="1297534" cy="4114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4" name="Shape 12"/>
          <p:cNvSpPr/>
          <p:nvPr/>
        </p:nvSpPr>
        <p:spPr>
          <a:xfrm>
            <a:off x="1069391" y="1645920"/>
            <a:ext cx="402336" cy="402336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15" name="Text 13"/>
          <p:cNvSpPr/>
          <p:nvPr/>
        </p:nvSpPr>
        <p:spPr>
          <a:xfrm>
            <a:off x="1069391" y="1645920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1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21792" y="2258568"/>
            <a:ext cx="129753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2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Discovery</a:t>
            </a:r>
            <a:endParaRPr lang="en-US" sz="1120" dirty="0"/>
          </a:p>
        </p:txBody>
      </p:sp>
      <p:sp>
        <p:nvSpPr>
          <p:cNvPr id="17" name="Text 15"/>
          <p:cNvSpPr/>
          <p:nvPr/>
        </p:nvSpPr>
        <p:spPr>
          <a:xfrm>
            <a:off x="658368" y="2688336"/>
            <a:ext cx="1224382" cy="10789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88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Client intake &amp; site assessment</a:t>
            </a:r>
            <a:endParaRPr lang="en-US" sz="880" dirty="0"/>
          </a:p>
        </p:txBody>
      </p:sp>
      <p:sp>
        <p:nvSpPr>
          <p:cNvPr id="18" name="Text 16"/>
          <p:cNvSpPr/>
          <p:nvPr/>
        </p:nvSpPr>
        <p:spPr>
          <a:xfrm>
            <a:off x="2001622" y="2688336"/>
            <a:ext cx="146304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→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157070" y="1389888"/>
            <a:ext cx="1443838" cy="2743200"/>
          </a:xfrm>
          <a:prstGeom prst="roundRect">
            <a:avLst>
              <a:gd name="adj" fmla="val 6333"/>
            </a:avLst>
          </a:prstGeom>
          <a:solidFill>
            <a:srgbClr val="F5F3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230222" y="1389888"/>
            <a:ext cx="1297534" cy="4114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1" name="Shape 19"/>
          <p:cNvSpPr/>
          <p:nvPr/>
        </p:nvSpPr>
        <p:spPr>
          <a:xfrm>
            <a:off x="2677820" y="1645920"/>
            <a:ext cx="402336" cy="402336"/>
          </a:xfrm>
          <a:prstGeom prst="ellipse">
            <a:avLst/>
          </a:prstGeom>
          <a:solidFill>
            <a:srgbClr val="7C3AED"/>
          </a:solidFill>
          <a:ln/>
        </p:spPr>
      </p:sp>
      <p:sp>
        <p:nvSpPr>
          <p:cNvPr id="22" name="Text 20"/>
          <p:cNvSpPr/>
          <p:nvPr/>
        </p:nvSpPr>
        <p:spPr>
          <a:xfrm>
            <a:off x="2677820" y="1645920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2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2230222" y="2258568"/>
            <a:ext cx="129753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2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Due Diligence</a:t>
            </a:r>
            <a:endParaRPr lang="en-US" sz="1120" dirty="0"/>
          </a:p>
        </p:txBody>
      </p:sp>
      <p:sp>
        <p:nvSpPr>
          <p:cNvPr id="24" name="Text 22"/>
          <p:cNvSpPr/>
          <p:nvPr/>
        </p:nvSpPr>
        <p:spPr>
          <a:xfrm>
            <a:off x="2266798" y="2688336"/>
            <a:ext cx="1224382" cy="10789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88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Profile, hardware, utility review</a:t>
            </a:r>
            <a:endParaRPr lang="en-US" sz="880" dirty="0"/>
          </a:p>
        </p:txBody>
      </p:sp>
      <p:sp>
        <p:nvSpPr>
          <p:cNvPr id="25" name="Text 23"/>
          <p:cNvSpPr/>
          <p:nvPr/>
        </p:nvSpPr>
        <p:spPr>
          <a:xfrm>
            <a:off x="3610051" y="2688336"/>
            <a:ext cx="146304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→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765499" y="1389888"/>
            <a:ext cx="1443838" cy="2743200"/>
          </a:xfrm>
          <a:prstGeom prst="roundRect">
            <a:avLst>
              <a:gd name="adj" fmla="val 6333"/>
            </a:avLst>
          </a:prstGeom>
          <a:solidFill>
            <a:srgbClr val="ECFDF5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838651" y="1389888"/>
            <a:ext cx="1297534" cy="41148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28" name="Shape 26"/>
          <p:cNvSpPr/>
          <p:nvPr/>
        </p:nvSpPr>
        <p:spPr>
          <a:xfrm>
            <a:off x="4286250" y="1645920"/>
            <a:ext cx="402336" cy="402336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29" name="Text 27"/>
          <p:cNvSpPr/>
          <p:nvPr/>
        </p:nvSpPr>
        <p:spPr>
          <a:xfrm>
            <a:off x="4286250" y="1645920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3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3838651" y="2258568"/>
            <a:ext cx="129753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2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Incentives</a:t>
            </a:r>
            <a:endParaRPr lang="en-US" sz="1120" dirty="0"/>
          </a:p>
        </p:txBody>
      </p:sp>
      <p:sp>
        <p:nvSpPr>
          <p:cNvPr id="31" name="Text 29"/>
          <p:cNvSpPr/>
          <p:nvPr/>
        </p:nvSpPr>
        <p:spPr>
          <a:xfrm>
            <a:off x="3875227" y="2688336"/>
            <a:ext cx="1224382" cy="10789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88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Program review &amp; eligibility</a:t>
            </a:r>
            <a:endParaRPr lang="en-US" sz="880" dirty="0"/>
          </a:p>
        </p:txBody>
      </p:sp>
      <p:sp>
        <p:nvSpPr>
          <p:cNvPr id="32" name="Text 30"/>
          <p:cNvSpPr/>
          <p:nvPr/>
        </p:nvSpPr>
        <p:spPr>
          <a:xfrm>
            <a:off x="5218481" y="2688336"/>
            <a:ext cx="146304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→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5373929" y="1389888"/>
            <a:ext cx="1443838" cy="2743200"/>
          </a:xfrm>
          <a:prstGeom prst="roundRect">
            <a:avLst>
              <a:gd name="adj" fmla="val 6333"/>
            </a:avLst>
          </a:prstGeom>
          <a:solidFill>
            <a:srgbClr val="EFF6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447081" y="1389888"/>
            <a:ext cx="1297534" cy="4114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5" name="Shape 33"/>
          <p:cNvSpPr/>
          <p:nvPr/>
        </p:nvSpPr>
        <p:spPr>
          <a:xfrm>
            <a:off x="5894680" y="1645920"/>
            <a:ext cx="402336" cy="402336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36" name="Text 34"/>
          <p:cNvSpPr/>
          <p:nvPr/>
        </p:nvSpPr>
        <p:spPr>
          <a:xfrm>
            <a:off x="5894680" y="1645920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4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5447081" y="2258568"/>
            <a:ext cx="129753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2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Business Case</a:t>
            </a:r>
            <a:endParaRPr lang="en-US" sz="1120" dirty="0"/>
          </a:p>
        </p:txBody>
      </p:sp>
      <p:sp>
        <p:nvSpPr>
          <p:cNvPr id="38" name="Text 36"/>
          <p:cNvSpPr/>
          <p:nvPr/>
        </p:nvSpPr>
        <p:spPr>
          <a:xfrm>
            <a:off x="5483657" y="2688336"/>
            <a:ext cx="1224382" cy="10789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88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TCO, timeline &amp; assumptions</a:t>
            </a:r>
            <a:endParaRPr lang="en-US" sz="880" dirty="0"/>
          </a:p>
        </p:txBody>
      </p:sp>
      <p:sp>
        <p:nvSpPr>
          <p:cNvPr id="39" name="Text 37"/>
          <p:cNvSpPr/>
          <p:nvPr/>
        </p:nvSpPr>
        <p:spPr>
          <a:xfrm>
            <a:off x="6826910" y="2688336"/>
            <a:ext cx="146304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→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6982358" y="1389888"/>
            <a:ext cx="1443838" cy="2743200"/>
          </a:xfrm>
          <a:prstGeom prst="roundRect">
            <a:avLst>
              <a:gd name="adj" fmla="val 6333"/>
            </a:avLst>
          </a:prstGeom>
          <a:solidFill>
            <a:srgbClr val="F5F3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7055510" y="1389888"/>
            <a:ext cx="1297534" cy="41148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42" name="Shape 40"/>
          <p:cNvSpPr/>
          <p:nvPr/>
        </p:nvSpPr>
        <p:spPr>
          <a:xfrm>
            <a:off x="7503109" y="1645920"/>
            <a:ext cx="402336" cy="402336"/>
          </a:xfrm>
          <a:prstGeom prst="ellipse">
            <a:avLst/>
          </a:prstGeom>
          <a:solidFill>
            <a:srgbClr val="7C3AED"/>
          </a:solidFill>
          <a:ln/>
        </p:spPr>
      </p:sp>
      <p:sp>
        <p:nvSpPr>
          <p:cNvPr id="43" name="Text 41"/>
          <p:cNvSpPr/>
          <p:nvPr/>
        </p:nvSpPr>
        <p:spPr>
          <a:xfrm>
            <a:off x="7503109" y="1645920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5</a:t>
            </a:r>
            <a:endParaRPr lang="en-US" sz="1300" dirty="0"/>
          </a:p>
        </p:txBody>
      </p:sp>
      <p:sp>
        <p:nvSpPr>
          <p:cNvPr id="44" name="Text 42"/>
          <p:cNvSpPr/>
          <p:nvPr/>
        </p:nvSpPr>
        <p:spPr>
          <a:xfrm>
            <a:off x="7055510" y="2258568"/>
            <a:ext cx="129753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2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Scope</a:t>
            </a:r>
            <a:endParaRPr lang="en-US" sz="1120" dirty="0"/>
          </a:p>
        </p:txBody>
      </p:sp>
      <p:sp>
        <p:nvSpPr>
          <p:cNvPr id="45" name="Text 43"/>
          <p:cNvSpPr/>
          <p:nvPr/>
        </p:nvSpPr>
        <p:spPr>
          <a:xfrm>
            <a:off x="7092086" y="2688336"/>
            <a:ext cx="1224382" cy="10789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88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5-phase approach definition</a:t>
            </a:r>
            <a:endParaRPr lang="en-US" sz="880" dirty="0"/>
          </a:p>
        </p:txBody>
      </p:sp>
      <p:sp>
        <p:nvSpPr>
          <p:cNvPr id="46" name="Text 44"/>
          <p:cNvSpPr/>
          <p:nvPr/>
        </p:nvSpPr>
        <p:spPr>
          <a:xfrm>
            <a:off x="8435340" y="2688336"/>
            <a:ext cx="146304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→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8590788" y="1389888"/>
            <a:ext cx="1443838" cy="2743200"/>
          </a:xfrm>
          <a:prstGeom prst="roundRect">
            <a:avLst>
              <a:gd name="adj" fmla="val 6333"/>
            </a:avLst>
          </a:prstGeom>
          <a:solidFill>
            <a:srgbClr val="ECFDF5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8663940" y="1389888"/>
            <a:ext cx="1297534" cy="41148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49" name="Shape 47"/>
          <p:cNvSpPr/>
          <p:nvPr/>
        </p:nvSpPr>
        <p:spPr>
          <a:xfrm>
            <a:off x="9111539" y="1645920"/>
            <a:ext cx="402336" cy="402336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50" name="Text 48"/>
          <p:cNvSpPr/>
          <p:nvPr/>
        </p:nvSpPr>
        <p:spPr>
          <a:xfrm>
            <a:off x="9111539" y="1645920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6</a:t>
            </a:r>
            <a:endParaRPr lang="en-US" sz="1300" dirty="0"/>
          </a:p>
        </p:txBody>
      </p:sp>
      <p:sp>
        <p:nvSpPr>
          <p:cNvPr id="51" name="Text 49"/>
          <p:cNvSpPr/>
          <p:nvPr/>
        </p:nvSpPr>
        <p:spPr>
          <a:xfrm>
            <a:off x="8663940" y="2258568"/>
            <a:ext cx="129753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2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Timeline</a:t>
            </a:r>
            <a:endParaRPr lang="en-US" sz="1120" dirty="0"/>
          </a:p>
        </p:txBody>
      </p:sp>
      <p:sp>
        <p:nvSpPr>
          <p:cNvPr id="52" name="Text 50"/>
          <p:cNvSpPr/>
          <p:nvPr/>
        </p:nvSpPr>
        <p:spPr>
          <a:xfrm>
            <a:off x="8700516" y="2688336"/>
            <a:ext cx="1224382" cy="10789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88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Q2 2026 – Q2 2027</a:t>
            </a:r>
            <a:endParaRPr lang="en-US" sz="880" dirty="0"/>
          </a:p>
        </p:txBody>
      </p:sp>
      <p:sp>
        <p:nvSpPr>
          <p:cNvPr id="53" name="Text 51"/>
          <p:cNvSpPr/>
          <p:nvPr/>
        </p:nvSpPr>
        <p:spPr>
          <a:xfrm>
            <a:off x="10043770" y="2688336"/>
            <a:ext cx="146304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→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10199218" y="1389888"/>
            <a:ext cx="1443838" cy="2743200"/>
          </a:xfrm>
          <a:prstGeom prst="roundRect">
            <a:avLst>
              <a:gd name="adj" fmla="val 6333"/>
            </a:avLst>
          </a:prstGeom>
          <a:solidFill>
            <a:srgbClr val="EFF6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10272370" y="1389888"/>
            <a:ext cx="1297534" cy="4114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56" name="Shape 54"/>
          <p:cNvSpPr/>
          <p:nvPr/>
        </p:nvSpPr>
        <p:spPr>
          <a:xfrm>
            <a:off x="10719968" y="1645920"/>
            <a:ext cx="402336" cy="402336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57" name="Text 55"/>
          <p:cNvSpPr/>
          <p:nvPr/>
        </p:nvSpPr>
        <p:spPr>
          <a:xfrm>
            <a:off x="10719968" y="1645920"/>
            <a:ext cx="402336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7</a:t>
            </a:r>
            <a:endParaRPr lang="en-US" sz="1300" dirty="0"/>
          </a:p>
        </p:txBody>
      </p:sp>
      <p:sp>
        <p:nvSpPr>
          <p:cNvPr id="58" name="Text 56"/>
          <p:cNvSpPr/>
          <p:nvPr/>
        </p:nvSpPr>
        <p:spPr>
          <a:xfrm>
            <a:off x="10272370" y="2258568"/>
            <a:ext cx="129753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2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Approval</a:t>
            </a:r>
            <a:endParaRPr lang="en-US" sz="1120" dirty="0"/>
          </a:p>
        </p:txBody>
      </p:sp>
      <p:sp>
        <p:nvSpPr>
          <p:cNvPr id="59" name="Text 57"/>
          <p:cNvSpPr/>
          <p:nvPr/>
        </p:nvSpPr>
        <p:spPr>
          <a:xfrm>
            <a:off x="10308946" y="2688336"/>
            <a:ext cx="1224382" cy="10789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88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Final package review</a:t>
            </a:r>
            <a:endParaRPr lang="en-US" sz="880" dirty="0"/>
          </a:p>
        </p:txBody>
      </p:sp>
      <p:sp>
        <p:nvSpPr>
          <p:cNvPr id="60" name="Shape 58"/>
          <p:cNvSpPr/>
          <p:nvPr/>
        </p:nvSpPr>
        <p:spPr>
          <a:xfrm>
            <a:off x="548640" y="4297680"/>
            <a:ext cx="1188720" cy="237744"/>
          </a:xfrm>
          <a:prstGeom prst="roundRect">
            <a:avLst>
              <a:gd name="adj" fmla="val 38462"/>
            </a:avLst>
          </a:prstGeom>
          <a:solidFill>
            <a:srgbClr val="F5F3FF"/>
          </a:solidFill>
          <a:ln/>
        </p:spPr>
      </p:sp>
      <p:sp>
        <p:nvSpPr>
          <p:cNvPr id="61" name="Text 59"/>
          <p:cNvSpPr/>
          <p:nvPr/>
        </p:nvSpPr>
        <p:spPr>
          <a:xfrm>
            <a:off x="548640" y="4297680"/>
            <a:ext cx="1188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7C3AED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DEMO ROADMAP</a:t>
            </a: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1965960" y="4297680"/>
            <a:ext cx="967709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All phases use fictional demo data.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Client Need &amp; Opportunity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1188720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5" name="Shape 3"/>
          <p:cNvSpPr/>
          <p:nvPr/>
        </p:nvSpPr>
        <p:spPr>
          <a:xfrm>
            <a:off x="1828800" y="914400"/>
            <a:ext cx="548640" cy="36576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6" name="Shape 4"/>
          <p:cNvSpPr/>
          <p:nvPr/>
        </p:nvSpPr>
        <p:spPr>
          <a:xfrm>
            <a:off x="2468880" y="914400"/>
            <a:ext cx="274320" cy="36576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6492240"/>
            <a:ext cx="11094415" cy="9144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6510528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Syntra Demo • Fictional data only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10728655" y="6510528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4 / 13</a:t>
            </a:r>
            <a:endParaRPr lang="en-US" sz="750" dirty="0"/>
          </a:p>
        </p:txBody>
      </p:sp>
      <p:sp>
        <p:nvSpPr>
          <p:cNvPr id="10" name="Shape 8"/>
          <p:cNvSpPr/>
          <p:nvPr/>
        </p:nvSpPr>
        <p:spPr>
          <a:xfrm>
            <a:off x="10271455" y="164592"/>
            <a:ext cx="1371600" cy="384048"/>
          </a:xfrm>
          <a:prstGeom prst="roundRect">
            <a:avLst>
              <a:gd name="adj" fmla="val 14286"/>
            </a:avLst>
          </a:prstGeom>
          <a:solidFill>
            <a:srgbClr val="F8FAFC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271455" y="164592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Client Logo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548640" y="1280160"/>
            <a:ext cx="3545738" cy="2560320"/>
          </a:xfrm>
          <a:prstGeom prst="roundRect">
            <a:avLst>
              <a:gd name="adj" fmla="val 2857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  <a:effectLst>
            <a:outerShdw sx="100000" sy="100000" kx="0" ky="0" algn="bl" rotWithShape="0" blurRad="50800" dist="25400" dir="16200000">
              <a:srgbClr val="000000">
                <a:alpha val="6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48640" y="1280160"/>
            <a:ext cx="3545738" cy="457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4" name="Text 12"/>
          <p:cNvSpPr/>
          <p:nvPr/>
        </p:nvSpPr>
        <p:spPr>
          <a:xfrm>
            <a:off x="713232" y="1444752"/>
            <a:ext cx="321655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Business Need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13232" y="1828800"/>
            <a:ext cx="3216554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spcAft>
                <a:spcPts val="400"/>
              </a:spcAft>
              <a:buNone/>
            </a:pPr>
            <a:r>
              <a:rPr lang="en-US" sz="10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Six retail locations require EV charging for customer and employee vehicles.</a:t>
            </a:r>
            <a:endParaRPr lang="en-US" sz="1050" dirty="0"/>
          </a:p>
          <a:p>
            <a:pPr indent="0" marL="0">
              <a:lnSpc>
                <a:spcPct val="135000"/>
              </a:lnSpc>
              <a:spcAft>
                <a:spcPts val="400"/>
              </a:spcAft>
              <a:buNone/>
            </a:pPr>
            <a:r>
              <a:rPr lang="en-US" sz="10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Client evaluating Level 2 and DC fast charging based on parking configurations.</a:t>
            </a:r>
            <a:endParaRPr lang="en-US" sz="1050" dirty="0"/>
          </a:p>
          <a:p>
            <a:pPr indent="0" marL="0">
              <a:lnSpc>
                <a:spcPct val="135000"/>
              </a:lnSpc>
              <a:spcAft>
                <a:spcPts val="400"/>
              </a:spcAft>
              <a:buNone/>
            </a:pPr>
            <a:r>
              <a:rPr lang="en-US" sz="10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Phased rollout beginning Q3 2026 (demo assumption).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322978" y="1280160"/>
            <a:ext cx="3545738" cy="2560320"/>
          </a:xfrm>
          <a:prstGeom prst="roundRect">
            <a:avLst>
              <a:gd name="adj" fmla="val 2857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  <a:effectLst>
            <a:outerShdw sx="100000" sy="100000" kx="0" ky="0" algn="bl" rotWithShape="0" blurRad="50800" dist="25400" dir="162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322978" y="1280160"/>
            <a:ext cx="3545738" cy="45720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18" name="Text 16"/>
          <p:cNvSpPr/>
          <p:nvPr/>
        </p:nvSpPr>
        <p:spPr>
          <a:xfrm>
            <a:off x="4487570" y="1444752"/>
            <a:ext cx="321655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Charging Opportunity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487570" y="1828800"/>
            <a:ext cx="3216554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spcAft>
                <a:spcPts val="400"/>
              </a:spcAft>
              <a:buNone/>
            </a:pPr>
            <a:r>
              <a:rPr lang="en-US" sz="10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Estimated 40-120 parking spaces per site with 2-4 charging ports each.</a:t>
            </a:r>
            <a:endParaRPr lang="en-US" sz="1050" dirty="0"/>
          </a:p>
          <a:p>
            <a:pPr indent="0" marL="0">
              <a:lnSpc>
                <a:spcPct val="135000"/>
              </a:lnSpc>
              <a:spcAft>
                <a:spcPts val="400"/>
              </a:spcAft>
              <a:buNone/>
            </a:pPr>
            <a:r>
              <a:rPr lang="en-US" sz="10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Customer-facing retail supports public-access charging model.</a:t>
            </a:r>
            <a:endParaRPr lang="en-US" sz="1050" dirty="0"/>
          </a:p>
          <a:p>
            <a:pPr indent="0" marL="0">
              <a:lnSpc>
                <a:spcPct val="135000"/>
              </a:lnSpc>
              <a:spcAft>
                <a:spcPts val="400"/>
              </a:spcAft>
              <a:buNone/>
            </a:pPr>
            <a:r>
              <a:rPr lang="en-US" sz="10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No fleet vehicles included; customer/employee charging only.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8097317" y="1280160"/>
            <a:ext cx="3545738" cy="2560320"/>
          </a:xfrm>
          <a:prstGeom prst="roundRect">
            <a:avLst>
              <a:gd name="adj" fmla="val 2857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  <a:effectLst>
            <a:outerShdw sx="100000" sy="100000" kx="0" ky="0" algn="bl" rotWithShape="0" blurRad="50800" dist="25400" dir="16200000">
              <a:srgbClr val="000000">
                <a:alpha val="6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8097317" y="1280160"/>
            <a:ext cx="3545738" cy="4572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2" name="Text 20"/>
          <p:cNvSpPr/>
          <p:nvPr/>
        </p:nvSpPr>
        <p:spPr>
          <a:xfrm>
            <a:off x="8261909" y="1444752"/>
            <a:ext cx="321655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Decision Inputs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261909" y="1828800"/>
            <a:ext cx="3216554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spcAft>
                <a:spcPts val="400"/>
              </a:spcAft>
              <a:buNone/>
            </a:pPr>
            <a:r>
              <a:rPr lang="en-US" sz="10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Utility bills and site electrical drawings not yet provided.</a:t>
            </a:r>
            <a:endParaRPr lang="en-US" sz="1050" dirty="0"/>
          </a:p>
          <a:p>
            <a:pPr indent="0" marL="0">
              <a:lnSpc>
                <a:spcPct val="135000"/>
              </a:lnSpc>
              <a:spcAft>
                <a:spcPts val="400"/>
              </a:spcAft>
              <a:buNone/>
            </a:pPr>
            <a:r>
              <a:rPr lang="en-US" sz="10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Preferred charger quantity per site needs client confirmation.</a:t>
            </a:r>
            <a:endParaRPr lang="en-US" sz="1050" dirty="0"/>
          </a:p>
          <a:p>
            <a:pPr indent="0" marL="0">
              <a:lnSpc>
                <a:spcPct val="135000"/>
              </a:lnSpc>
              <a:spcAft>
                <a:spcPts val="400"/>
              </a:spcAft>
              <a:buNone/>
            </a:pPr>
            <a:r>
              <a:rPr lang="en-US" sz="10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Site electrical capacity requires on-site verification.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548640" y="4041648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DECISION CRITERIA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548640" y="4297680"/>
            <a:ext cx="640080" cy="27432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6" name="Shape 24"/>
          <p:cNvSpPr/>
          <p:nvPr/>
        </p:nvSpPr>
        <p:spPr>
          <a:xfrm>
            <a:off x="548640" y="4443984"/>
            <a:ext cx="2087209" cy="640080"/>
          </a:xfrm>
          <a:prstGeom prst="roundRect">
            <a:avLst>
              <a:gd name="adj" fmla="val 11429"/>
            </a:avLst>
          </a:prstGeom>
          <a:solidFill>
            <a:srgbClr val="EFF6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548640" y="4443984"/>
            <a:ext cx="2087209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28" name="Text 26"/>
          <p:cNvSpPr/>
          <p:nvPr/>
        </p:nvSpPr>
        <p:spPr>
          <a:xfrm>
            <a:off x="548640" y="4572000"/>
            <a:ext cx="2087209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563EB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Site Readiness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2800441" y="4443984"/>
            <a:ext cx="2087209" cy="640080"/>
          </a:xfrm>
          <a:prstGeom prst="roundRect">
            <a:avLst>
              <a:gd name="adj" fmla="val 11429"/>
            </a:avLst>
          </a:prstGeom>
          <a:solidFill>
            <a:srgbClr val="ECFDF5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2800441" y="4443984"/>
            <a:ext cx="2087209" cy="36576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31" name="Text 29"/>
          <p:cNvSpPr/>
          <p:nvPr/>
        </p:nvSpPr>
        <p:spPr>
          <a:xfrm>
            <a:off x="2800441" y="4572000"/>
            <a:ext cx="2087209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F766E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Utility Capacity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5052243" y="4443984"/>
            <a:ext cx="2087209" cy="640080"/>
          </a:xfrm>
          <a:prstGeom prst="roundRect">
            <a:avLst>
              <a:gd name="adj" fmla="val 11429"/>
            </a:avLst>
          </a:prstGeom>
          <a:solidFill>
            <a:srgbClr val="F5F3FF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5052243" y="4443984"/>
            <a:ext cx="2087209" cy="36576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34" name="Text 32"/>
          <p:cNvSpPr/>
          <p:nvPr/>
        </p:nvSpPr>
        <p:spPr>
          <a:xfrm>
            <a:off x="5052243" y="4572000"/>
            <a:ext cx="2087209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C3AED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Charger Mix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7304044" y="4443984"/>
            <a:ext cx="2087209" cy="640080"/>
          </a:xfrm>
          <a:prstGeom prst="roundRect">
            <a:avLst>
              <a:gd name="adj" fmla="val 11429"/>
            </a:avLst>
          </a:prstGeom>
          <a:solidFill>
            <a:srgbClr val="FFF8EF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304044" y="4443984"/>
            <a:ext cx="2087209" cy="36576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37" name="Text 35"/>
          <p:cNvSpPr/>
          <p:nvPr/>
        </p:nvSpPr>
        <p:spPr>
          <a:xfrm>
            <a:off x="7304044" y="4572000"/>
            <a:ext cx="2087209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D97706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Incentive Eligibility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9555846" y="4443984"/>
            <a:ext cx="2087209" cy="640080"/>
          </a:xfrm>
          <a:prstGeom prst="roundRect">
            <a:avLst>
              <a:gd name="adj" fmla="val 11429"/>
            </a:avLst>
          </a:prstGeom>
          <a:solidFill>
            <a:srgbClr val="EFF6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555846" y="4443984"/>
            <a:ext cx="2087209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40" name="Text 38"/>
          <p:cNvSpPr/>
          <p:nvPr/>
        </p:nvSpPr>
        <p:spPr>
          <a:xfrm>
            <a:off x="9555846" y="4572000"/>
            <a:ext cx="2087209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563EB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Rollout Timeline</a:t>
            </a:r>
            <a:endParaRPr lang="en-US" sz="1200" dirty="0"/>
          </a:p>
        </p:txBody>
      </p:sp>
      <p:sp>
        <p:nvSpPr>
          <p:cNvPr id="41" name="Shape 39"/>
          <p:cNvSpPr/>
          <p:nvPr/>
        </p:nvSpPr>
        <p:spPr>
          <a:xfrm>
            <a:off x="548640" y="5193792"/>
            <a:ext cx="11094415" cy="256032"/>
          </a:xfrm>
          <a:prstGeom prst="roundRect">
            <a:avLst>
              <a:gd name="adj" fmla="val 35714"/>
            </a:avLst>
          </a:prstGeom>
          <a:solidFill>
            <a:srgbClr val="F5F3FF"/>
          </a:solidFill>
          <a:ln/>
        </p:spPr>
      </p:sp>
      <p:sp>
        <p:nvSpPr>
          <p:cNvPr id="42" name="Text 40"/>
          <p:cNvSpPr/>
          <p:nvPr/>
        </p:nvSpPr>
        <p:spPr>
          <a:xfrm>
            <a:off x="548640" y="5193792"/>
            <a:ext cx="1109441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7C3AED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Confirm site readiness before final scope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Site Readiness Overview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1188720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5" name="Shape 3"/>
          <p:cNvSpPr/>
          <p:nvPr/>
        </p:nvSpPr>
        <p:spPr>
          <a:xfrm>
            <a:off x="1828800" y="914400"/>
            <a:ext cx="548640" cy="36576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6" name="Shape 4"/>
          <p:cNvSpPr/>
          <p:nvPr/>
        </p:nvSpPr>
        <p:spPr>
          <a:xfrm>
            <a:off x="2468880" y="914400"/>
            <a:ext cx="274320" cy="36576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6492240"/>
            <a:ext cx="11094415" cy="9144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6510528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Syntra Demo • Fictional data only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10728655" y="6510528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5 / 13</a:t>
            </a:r>
            <a:endParaRPr lang="en-US" sz="750" dirty="0"/>
          </a:p>
        </p:txBody>
      </p:sp>
      <p:sp>
        <p:nvSpPr>
          <p:cNvPr id="10" name="Shape 8"/>
          <p:cNvSpPr/>
          <p:nvPr/>
        </p:nvSpPr>
        <p:spPr>
          <a:xfrm>
            <a:off x="10271455" y="182880"/>
            <a:ext cx="1371600" cy="384048"/>
          </a:xfrm>
          <a:prstGeom prst="roundRect">
            <a:avLst>
              <a:gd name="adj" fmla="val 14286"/>
            </a:avLst>
          </a:prstGeom>
          <a:solidFill>
            <a:srgbClr val="F8FAFC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271455" y="182880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Your Logo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548640" y="1280160"/>
            <a:ext cx="6035040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" y="1389888"/>
            <a:ext cx="45720" cy="2743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4" name="Text 12"/>
          <p:cNvSpPr/>
          <p:nvPr/>
        </p:nvSpPr>
        <p:spPr>
          <a:xfrm>
            <a:off x="822960" y="1353312"/>
            <a:ext cx="5577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6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822960" y="1737360"/>
            <a:ext cx="5577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Site Count — Demo locations across portfolio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48640" y="2377440"/>
            <a:ext cx="6035040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2487168"/>
            <a:ext cx="45720" cy="274320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18" name="Text 16"/>
          <p:cNvSpPr/>
          <p:nvPr/>
        </p:nvSpPr>
        <p:spPr>
          <a:xfrm>
            <a:off x="822960" y="2450592"/>
            <a:ext cx="5577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766E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40–120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822960" y="2834640"/>
            <a:ext cx="5577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Parking Context — Spaces per site (demo est.)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48640" y="3474720"/>
            <a:ext cx="6035040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40080" y="3584448"/>
            <a:ext cx="45720" cy="27432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22" name="Text 20"/>
          <p:cNvSpPr/>
          <p:nvPr/>
        </p:nvSpPr>
        <p:spPr>
          <a:xfrm>
            <a:off x="822960" y="3547872"/>
            <a:ext cx="5577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D97706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200–800A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822960" y="3931920"/>
            <a:ext cx="5577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Electrical Assumption — Panels per site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48640" y="4572000"/>
            <a:ext cx="6035040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40080" y="4681728"/>
            <a:ext cx="45720" cy="27432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6" name="Text 24"/>
          <p:cNvSpPr/>
          <p:nvPr/>
        </p:nvSpPr>
        <p:spPr>
          <a:xfrm>
            <a:off x="822960" y="4645152"/>
            <a:ext cx="5577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7C3AED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L2 + DCFC</a:t>
            </a:r>
            <a:endParaRPr lang="en-US" sz="2400" dirty="0"/>
          </a:p>
        </p:txBody>
      </p:sp>
      <p:sp>
        <p:nvSpPr>
          <p:cNvPr id="27" name="Text 25"/>
          <p:cNvSpPr/>
          <p:nvPr/>
        </p:nvSpPr>
        <p:spPr>
          <a:xfrm>
            <a:off x="822960" y="5029200"/>
            <a:ext cx="5577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Charging Type — Level 2 &amp; DC fast charging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995160" y="1280160"/>
            <a:ext cx="464789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Site Assessment Checklist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10317175" y="1298448"/>
            <a:ext cx="1325880" cy="228600"/>
          </a:xfrm>
          <a:prstGeom prst="roundRect">
            <a:avLst>
              <a:gd name="adj" fmla="val 40000"/>
            </a:avLst>
          </a:prstGeom>
          <a:solidFill>
            <a:srgbClr val="EFF6FF"/>
          </a:solidFill>
          <a:ln/>
        </p:spPr>
      </p:sp>
      <p:sp>
        <p:nvSpPr>
          <p:cNvPr id="30" name="Text 28"/>
          <p:cNvSpPr/>
          <p:nvPr/>
        </p:nvSpPr>
        <p:spPr>
          <a:xfrm>
            <a:off x="10317175" y="1298448"/>
            <a:ext cx="1325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563E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READINESS PANEL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6995160" y="1783080"/>
            <a:ext cx="4647895" cy="3401568"/>
          </a:xfrm>
          <a:prstGeom prst="roundRect">
            <a:avLst>
              <a:gd name="adj" fmla="val 2151"/>
            </a:avLst>
          </a:prstGeom>
          <a:solidFill>
            <a:srgbClr val="EFF6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7178040" y="1947672"/>
            <a:ext cx="4282135" cy="384048"/>
          </a:xfrm>
          <a:prstGeom prst="roundRect">
            <a:avLst>
              <a:gd name="adj" fmla="val 14286"/>
            </a:avLst>
          </a:prstGeom>
          <a:solidFill>
            <a:srgbClr val="FFFFFF"/>
          </a:solidFill>
          <a:ln w="5080">
            <a:solidFill>
              <a:srgbClr val="D8E1E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24344" y="2057400"/>
            <a:ext cx="146304" cy="146304"/>
          </a:xfrm>
          <a:prstGeom prst="ellipse">
            <a:avLst/>
          </a:prstGeom>
          <a:solidFill>
            <a:srgbClr val="0F766E"/>
          </a:solidFill>
          <a:ln w="5080">
            <a:solidFill>
              <a:srgbClr val="0F766E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562088" y="2020824"/>
            <a:ext cx="382493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Panel room photo assessment at each site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7178040" y="2459736"/>
            <a:ext cx="4282135" cy="384048"/>
          </a:xfrm>
          <a:prstGeom prst="roundRect">
            <a:avLst>
              <a:gd name="adj" fmla="val 14286"/>
            </a:avLst>
          </a:prstGeom>
          <a:solidFill>
            <a:srgbClr val="FFFFFF"/>
          </a:solidFill>
          <a:ln w="5080">
            <a:solidFill>
              <a:srgbClr val="D8E1E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324344" y="2569464"/>
            <a:ext cx="146304" cy="146304"/>
          </a:xfrm>
          <a:prstGeom prst="ellipse">
            <a:avLst/>
          </a:prstGeom>
          <a:solidFill>
            <a:srgbClr val="0F766E"/>
          </a:solidFill>
          <a:ln w="5080">
            <a:solidFill>
              <a:srgbClr val="0F766E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562088" y="2532888"/>
            <a:ext cx="382493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Electrical capacity &amp; load calculation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7178040" y="2971800"/>
            <a:ext cx="4282135" cy="384048"/>
          </a:xfrm>
          <a:prstGeom prst="roundRect">
            <a:avLst>
              <a:gd name="adj" fmla="val 14286"/>
            </a:avLst>
          </a:prstGeom>
          <a:solidFill>
            <a:srgbClr val="FFFFFF"/>
          </a:solidFill>
          <a:ln w="5080">
            <a:solidFill>
              <a:srgbClr val="D8E1E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7324344" y="3081528"/>
            <a:ext cx="146304" cy="146304"/>
          </a:xfrm>
          <a:prstGeom prst="ellipse">
            <a:avLst/>
          </a:prstGeom>
          <a:solidFill>
            <a:srgbClr val="F8FAFC"/>
          </a:solidFill>
          <a:ln w="5080">
            <a:solidFill>
              <a:srgbClr val="D8E1EF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562088" y="3044952"/>
            <a:ext cx="382493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Parking configuration &amp; charger placement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7178040" y="3483864"/>
            <a:ext cx="4282135" cy="384048"/>
          </a:xfrm>
          <a:prstGeom prst="roundRect">
            <a:avLst>
              <a:gd name="adj" fmla="val 14286"/>
            </a:avLst>
          </a:prstGeom>
          <a:solidFill>
            <a:srgbClr val="FFFFFF"/>
          </a:solidFill>
          <a:ln w="5080">
            <a:solidFill>
              <a:srgbClr val="D8E1EF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7324344" y="3593592"/>
            <a:ext cx="146304" cy="146304"/>
          </a:xfrm>
          <a:prstGeom prst="ellipse">
            <a:avLst/>
          </a:prstGeom>
          <a:solidFill>
            <a:srgbClr val="F8FAFC"/>
          </a:solidFill>
          <a:ln w="5080">
            <a:solidFill>
              <a:srgbClr val="D8E1EF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7562088" y="3557016"/>
            <a:ext cx="382493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Utility transformer location &amp; capacity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7178040" y="3995928"/>
            <a:ext cx="4282135" cy="384048"/>
          </a:xfrm>
          <a:prstGeom prst="roundRect">
            <a:avLst>
              <a:gd name="adj" fmla="val 14286"/>
            </a:avLst>
          </a:prstGeom>
          <a:solidFill>
            <a:srgbClr val="FFFFFF"/>
          </a:solidFill>
          <a:ln w="5080">
            <a:solidFill>
              <a:srgbClr val="D8E1EF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7324344" y="4105656"/>
            <a:ext cx="146304" cy="146304"/>
          </a:xfrm>
          <a:prstGeom prst="ellipse">
            <a:avLst/>
          </a:prstGeom>
          <a:solidFill>
            <a:srgbClr val="F8FAFC"/>
          </a:solidFill>
          <a:ln w="5080">
            <a:solidFill>
              <a:srgbClr val="D8E1EF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562088" y="4069080"/>
            <a:ext cx="382493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ADA compliance &amp; accessibility review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7178040" y="4507992"/>
            <a:ext cx="4282135" cy="384048"/>
          </a:xfrm>
          <a:prstGeom prst="roundRect">
            <a:avLst>
              <a:gd name="adj" fmla="val 14286"/>
            </a:avLst>
          </a:prstGeom>
          <a:solidFill>
            <a:srgbClr val="FFFFFF"/>
          </a:solidFill>
          <a:ln w="5080">
            <a:solidFill>
              <a:srgbClr val="D8E1EF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7324344" y="4617720"/>
            <a:ext cx="146304" cy="146304"/>
          </a:xfrm>
          <a:prstGeom prst="ellipse">
            <a:avLst/>
          </a:prstGeom>
          <a:solidFill>
            <a:srgbClr val="F8FAFC"/>
          </a:solidFill>
          <a:ln w="5080">
            <a:solidFill>
              <a:srgbClr val="D8E1EF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7562088" y="4581144"/>
            <a:ext cx="382493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Permitting jurisdiction &amp; requirements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Due Diligence Framework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1188720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5" name="Shape 3"/>
          <p:cNvSpPr/>
          <p:nvPr/>
        </p:nvSpPr>
        <p:spPr>
          <a:xfrm>
            <a:off x="1828800" y="914400"/>
            <a:ext cx="548640" cy="36576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6" name="Shape 4"/>
          <p:cNvSpPr/>
          <p:nvPr/>
        </p:nvSpPr>
        <p:spPr>
          <a:xfrm>
            <a:off x="2468880" y="914400"/>
            <a:ext cx="274320" cy="36576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6492240"/>
            <a:ext cx="11094415" cy="9144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6510528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Syntra Demo • Fictional data only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10728655" y="6510528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6 / 13</a:t>
            </a:r>
            <a:endParaRPr lang="en-US" sz="750" dirty="0"/>
          </a:p>
        </p:txBody>
      </p:sp>
      <p:sp>
        <p:nvSpPr>
          <p:cNvPr id="10" name="Shape 8"/>
          <p:cNvSpPr/>
          <p:nvPr/>
        </p:nvSpPr>
        <p:spPr>
          <a:xfrm>
            <a:off x="10271455" y="182880"/>
            <a:ext cx="1371600" cy="384048"/>
          </a:xfrm>
          <a:prstGeom prst="roundRect">
            <a:avLst>
              <a:gd name="adj" fmla="val 14286"/>
            </a:avLst>
          </a:prstGeom>
          <a:solidFill>
            <a:srgbClr val="F8FAFC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271455" y="182880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Your Logo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548640" y="1234440"/>
            <a:ext cx="2650160" cy="3108960"/>
          </a:xfrm>
          <a:prstGeom prst="roundRect">
            <a:avLst>
              <a:gd name="adj" fmla="val 2760"/>
            </a:avLst>
          </a:prstGeom>
          <a:solidFill>
            <a:srgbClr val="FFFFFF"/>
          </a:solidFill>
          <a:ln w="6350">
            <a:solidFill>
              <a:srgbClr val="2563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" y="1234440"/>
            <a:ext cx="2467280" cy="457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4" name="Text 12"/>
          <p:cNvSpPr/>
          <p:nvPr/>
        </p:nvSpPr>
        <p:spPr>
          <a:xfrm>
            <a:off x="694944" y="1399032"/>
            <a:ext cx="23575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563EB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REVIEW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694944" y="1783080"/>
            <a:ext cx="1005840" cy="237744"/>
          </a:xfrm>
          <a:prstGeom prst="roundRect">
            <a:avLst>
              <a:gd name="adj" fmla="val 38462"/>
            </a:avLst>
          </a:prstGeom>
          <a:solidFill>
            <a:srgbClr val="2563EB"/>
          </a:solidFill>
          <a:ln/>
        </p:spPr>
      </p:sp>
      <p:sp>
        <p:nvSpPr>
          <p:cNvPr id="16" name="Text 14"/>
          <p:cNvSpPr/>
          <p:nvPr/>
        </p:nvSpPr>
        <p:spPr>
          <a:xfrm>
            <a:off x="694944" y="1783080"/>
            <a:ext cx="10058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Complete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694944" y="2148840"/>
            <a:ext cx="2357552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spcAft>
                <a:spcPts val="500"/>
              </a:spcAft>
              <a:buNone/>
            </a:pPr>
            <a:r>
              <a:rPr lang="en-US" sz="9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Prospect profile compiled: multi-site retail operator.</a:t>
            </a:r>
            <a:endParaRPr lang="en-US" sz="950" dirty="0"/>
          </a:p>
          <a:p>
            <a:pPr indent="0" marL="0">
              <a:lnSpc>
                <a:spcPct val="135000"/>
              </a:lnSpc>
              <a:spcAft>
                <a:spcPts val="500"/>
              </a:spcAft>
              <a:buNone/>
            </a:pPr>
            <a:endParaRPr lang="en-US" sz="950" dirty="0"/>
          </a:p>
          <a:p>
            <a:pPr indent="0" marL="0">
              <a:lnSpc>
                <a:spcPct val="135000"/>
              </a:lnSpc>
              <a:spcAft>
                <a:spcPts val="500"/>
              </a:spcAft>
              <a:buNone/>
            </a:pPr>
            <a:r>
              <a:rPr lang="en-US" sz="9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Internal knowledge match from demo archive.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363392" y="1234440"/>
            <a:ext cx="2650160" cy="3108960"/>
          </a:xfrm>
          <a:prstGeom prst="roundRect">
            <a:avLst>
              <a:gd name="adj" fmla="val 2760"/>
            </a:avLst>
          </a:prstGeom>
          <a:solidFill>
            <a:srgbClr val="FFFFFF"/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454832" y="1234440"/>
            <a:ext cx="2467280" cy="4572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0" name="Text 18"/>
          <p:cNvSpPr/>
          <p:nvPr/>
        </p:nvSpPr>
        <p:spPr>
          <a:xfrm>
            <a:off x="3509696" y="1399032"/>
            <a:ext cx="23575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C3AED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INVESTIGATE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3509696" y="1783080"/>
            <a:ext cx="1005840" cy="237744"/>
          </a:xfrm>
          <a:prstGeom prst="roundRect">
            <a:avLst>
              <a:gd name="adj" fmla="val 38462"/>
            </a:avLst>
          </a:prstGeom>
          <a:solidFill>
            <a:srgbClr val="7C3AED"/>
          </a:solidFill>
          <a:ln/>
        </p:spPr>
      </p:sp>
      <p:sp>
        <p:nvSpPr>
          <p:cNvPr id="22" name="Text 20"/>
          <p:cNvSpPr/>
          <p:nvPr/>
        </p:nvSpPr>
        <p:spPr>
          <a:xfrm>
            <a:off x="3509696" y="1783080"/>
            <a:ext cx="10058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In Progress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3509696" y="2148840"/>
            <a:ext cx="2357552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spcAft>
                <a:spcPts val="500"/>
              </a:spcAft>
              <a:buNone/>
            </a:pPr>
            <a:r>
              <a:rPr lang="en-US" sz="9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Charger hardware comparison: L2 vs DCFC options.</a:t>
            </a:r>
            <a:endParaRPr lang="en-US" sz="950" dirty="0"/>
          </a:p>
          <a:p>
            <a:pPr indent="0" marL="0">
              <a:lnSpc>
                <a:spcPct val="135000"/>
              </a:lnSpc>
              <a:spcAft>
                <a:spcPts val="500"/>
              </a:spcAft>
              <a:buNone/>
            </a:pPr>
            <a:endParaRPr lang="en-US" sz="950" dirty="0"/>
          </a:p>
          <a:p>
            <a:pPr indent="0" marL="0">
              <a:lnSpc>
                <a:spcPct val="135000"/>
              </a:lnSpc>
              <a:spcAft>
                <a:spcPts val="500"/>
              </a:spcAft>
              <a:buNone/>
            </a:pPr>
            <a:r>
              <a:rPr lang="en-US" sz="9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Permitting and zoning notes per location.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6178144" y="1234440"/>
            <a:ext cx="2650160" cy="3108960"/>
          </a:xfrm>
          <a:prstGeom prst="roundRect">
            <a:avLst>
              <a:gd name="adj" fmla="val 2760"/>
            </a:avLst>
          </a:prstGeom>
          <a:solidFill>
            <a:srgbClr val="FFFFFF"/>
          </a:solidFill>
          <a:ln w="6350">
            <a:solidFill>
              <a:srgbClr val="0F766E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69584" y="1234440"/>
            <a:ext cx="2467280" cy="45720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26" name="Text 24"/>
          <p:cNvSpPr/>
          <p:nvPr/>
        </p:nvSpPr>
        <p:spPr>
          <a:xfrm>
            <a:off x="6324448" y="1399032"/>
            <a:ext cx="23575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766E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EVALUATE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6324448" y="1783080"/>
            <a:ext cx="1005840" cy="237744"/>
          </a:xfrm>
          <a:prstGeom prst="roundRect">
            <a:avLst>
              <a:gd name="adj" fmla="val 38462"/>
            </a:avLst>
          </a:prstGeom>
          <a:solidFill>
            <a:srgbClr val="0F766E"/>
          </a:solidFill>
          <a:ln/>
        </p:spPr>
      </p:sp>
      <p:sp>
        <p:nvSpPr>
          <p:cNvPr id="28" name="Text 26"/>
          <p:cNvSpPr/>
          <p:nvPr/>
        </p:nvSpPr>
        <p:spPr>
          <a:xfrm>
            <a:off x="6324448" y="1783080"/>
            <a:ext cx="10058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In Progress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6324448" y="2148840"/>
            <a:ext cx="2357552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spcAft>
                <a:spcPts val="500"/>
              </a:spcAft>
              <a:buNone/>
            </a:pPr>
            <a:r>
              <a:rPr lang="en-US" sz="9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Utility coordination: transformer capacity flagged.</a:t>
            </a:r>
            <a:endParaRPr lang="en-US" sz="950" dirty="0"/>
          </a:p>
          <a:p>
            <a:pPr indent="0" marL="0">
              <a:lnSpc>
                <a:spcPct val="135000"/>
              </a:lnSpc>
              <a:spcAft>
                <a:spcPts val="500"/>
              </a:spcAft>
              <a:buNone/>
            </a:pPr>
            <a:endParaRPr lang="en-US" sz="950" dirty="0"/>
          </a:p>
          <a:p>
            <a:pPr indent="0" marL="0">
              <a:lnSpc>
                <a:spcPct val="135000"/>
              </a:lnSpc>
              <a:spcAft>
                <a:spcPts val="500"/>
              </a:spcAft>
              <a:buNone/>
            </a:pPr>
            <a:r>
              <a:rPr lang="en-US" sz="9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Site readiness scored per location.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8992895" y="1234440"/>
            <a:ext cx="2650160" cy="3108960"/>
          </a:xfrm>
          <a:prstGeom prst="roundRect">
            <a:avLst>
              <a:gd name="adj" fmla="val 2760"/>
            </a:avLst>
          </a:prstGeom>
          <a:solidFill>
            <a:srgbClr val="FFFFFF"/>
          </a:solidFill>
          <a:ln w="6350">
            <a:solidFill>
              <a:srgbClr val="D97706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9084335" y="1234440"/>
            <a:ext cx="2467280" cy="4572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32" name="Text 30"/>
          <p:cNvSpPr/>
          <p:nvPr/>
        </p:nvSpPr>
        <p:spPr>
          <a:xfrm>
            <a:off x="9139199" y="1399032"/>
            <a:ext cx="23575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97706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CREATE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9139199" y="1783080"/>
            <a:ext cx="1005840" cy="237744"/>
          </a:xfrm>
          <a:prstGeom prst="roundRect">
            <a:avLst>
              <a:gd name="adj" fmla="val 38462"/>
            </a:avLst>
          </a:prstGeom>
          <a:solidFill>
            <a:srgbClr val="D97706"/>
          </a:solidFill>
          <a:ln/>
        </p:spPr>
      </p:sp>
      <p:sp>
        <p:nvSpPr>
          <p:cNvPr id="34" name="Text 32"/>
          <p:cNvSpPr/>
          <p:nvPr/>
        </p:nvSpPr>
        <p:spPr>
          <a:xfrm>
            <a:off x="9139199" y="1783080"/>
            <a:ext cx="10058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Ready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9139199" y="2148840"/>
            <a:ext cx="2357552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spcAft>
                <a:spcPts val="500"/>
              </a:spcAft>
              <a:buNone/>
            </a:pPr>
            <a:r>
              <a:rPr lang="en-US" sz="9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Proposal outline with findings and incentives.</a:t>
            </a:r>
            <a:endParaRPr lang="en-US" sz="950" dirty="0"/>
          </a:p>
          <a:p>
            <a:pPr indent="0" marL="0">
              <a:lnSpc>
                <a:spcPct val="135000"/>
              </a:lnSpc>
              <a:spcAft>
                <a:spcPts val="500"/>
              </a:spcAft>
              <a:buNone/>
            </a:pPr>
            <a:endParaRPr lang="en-US" sz="950" dirty="0"/>
          </a:p>
          <a:p>
            <a:pPr indent="0" marL="0">
              <a:lnSpc>
                <a:spcPct val="135000"/>
              </a:lnSpc>
              <a:spcAft>
                <a:spcPts val="500"/>
              </a:spcAft>
              <a:buNone/>
            </a:pPr>
            <a:r>
              <a:rPr lang="en-US" sz="9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Missing-input checklist for client follow-up.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548640" y="4453128"/>
            <a:ext cx="11094415" cy="329184"/>
          </a:xfrm>
          <a:prstGeom prst="roundRect">
            <a:avLst>
              <a:gd name="adj" fmla="val 22222"/>
            </a:avLst>
          </a:prstGeom>
          <a:solidFill>
            <a:srgbClr val="EFF6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13232" y="4507992"/>
            <a:ext cx="10765231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7111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Due diligence reduces scope uncertainty before proposal delivery.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Incentive &amp; Funding Review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1188720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5" name="Shape 3"/>
          <p:cNvSpPr/>
          <p:nvPr/>
        </p:nvSpPr>
        <p:spPr>
          <a:xfrm>
            <a:off x="1828800" y="914400"/>
            <a:ext cx="548640" cy="36576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6" name="Shape 4"/>
          <p:cNvSpPr/>
          <p:nvPr/>
        </p:nvSpPr>
        <p:spPr>
          <a:xfrm>
            <a:off x="2468880" y="914400"/>
            <a:ext cx="274320" cy="36576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6492240"/>
            <a:ext cx="11094415" cy="9144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6510528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Syntra Demo • Fictional data only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10728655" y="6510528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7 / 13</a:t>
            </a:r>
            <a:endParaRPr lang="en-US" sz="750" dirty="0"/>
          </a:p>
        </p:txBody>
      </p:sp>
      <p:sp>
        <p:nvSpPr>
          <p:cNvPr id="10" name="Shape 8"/>
          <p:cNvSpPr/>
          <p:nvPr/>
        </p:nvSpPr>
        <p:spPr>
          <a:xfrm>
            <a:off x="10271455" y="182880"/>
            <a:ext cx="1371600" cy="384048"/>
          </a:xfrm>
          <a:prstGeom prst="roundRect">
            <a:avLst>
              <a:gd name="adj" fmla="val 14286"/>
            </a:avLst>
          </a:prstGeom>
          <a:solidFill>
            <a:srgbClr val="F8FAFC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271455" y="182880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Your Logo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548640" y="1280160"/>
            <a:ext cx="5432908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  <a:effectLst>
            <a:outerShdw sx="100000" sy="100000" kx="0" ky="0" algn="bl" rotWithShape="0" blurRad="50800" dist="25400" dir="16200000">
              <a:srgbClr val="000000">
                <a:alpha val="6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48640" y="1280160"/>
            <a:ext cx="5432908" cy="4572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4" name="Text 12"/>
          <p:cNvSpPr/>
          <p:nvPr/>
        </p:nvSpPr>
        <p:spPr>
          <a:xfrm>
            <a:off x="713232" y="1444752"/>
            <a:ext cx="510372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Utility Make-Ready Program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13232" y="1828800"/>
            <a:ext cx="5103724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spcAft>
                <a:spcPts val="400"/>
              </a:spcAft>
              <a:buNone/>
            </a:pPr>
            <a:r>
              <a:rPr lang="en-US" sz="10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Coverage of transformer and service upgrade costs</a:t>
            </a:r>
            <a:endParaRPr lang="en-US" sz="1050" dirty="0"/>
          </a:p>
          <a:p>
            <a:pPr indent="0" marL="0">
              <a:lnSpc>
                <a:spcPct val="135000"/>
              </a:lnSpc>
              <a:spcAft>
                <a:spcPts val="400"/>
              </a:spcAft>
              <a:buNone/>
            </a:pPr>
            <a:r>
              <a:rPr lang="en-US" sz="10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Eligibility depends on verified utility territory</a:t>
            </a:r>
            <a:endParaRPr lang="en-US" sz="1050" dirty="0"/>
          </a:p>
          <a:p>
            <a:pPr indent="0" marL="0">
              <a:lnSpc>
                <a:spcPct val="135000"/>
              </a:lnSpc>
              <a:spcAft>
                <a:spcPts val="400"/>
              </a:spcAft>
              <a:buNone/>
            </a:pPr>
            <a:r>
              <a:rPr lang="en-US" sz="10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Requires utility bill and site electrical drawings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713232" y="2880360"/>
            <a:ext cx="1371600" cy="256032"/>
          </a:xfrm>
          <a:prstGeom prst="roundRect">
            <a:avLst>
              <a:gd name="adj" fmla="val 35714"/>
            </a:avLst>
          </a:prstGeom>
          <a:solidFill>
            <a:srgbClr val="EFF6FF"/>
          </a:solidFill>
          <a:ln/>
        </p:spPr>
      </p:sp>
      <p:sp>
        <p:nvSpPr>
          <p:cNvPr id="17" name="Text 15"/>
          <p:cNvSpPr/>
          <p:nvPr/>
        </p:nvSpPr>
        <p:spPr>
          <a:xfrm>
            <a:off x="713232" y="288036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563E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Planning Range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6210148" y="1280160"/>
            <a:ext cx="5432908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  <a:effectLst>
            <a:outerShdw sx="100000" sy="100000" kx="0" ky="0" algn="bl" rotWithShape="0" blurRad="50800" dist="25400" dir="16200000">
              <a:srgbClr val="000000">
                <a:alpha val="6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210148" y="1280160"/>
            <a:ext cx="5432908" cy="45720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0" name="Text 18"/>
          <p:cNvSpPr/>
          <p:nvPr/>
        </p:nvSpPr>
        <p:spPr>
          <a:xfrm>
            <a:off x="6374740" y="1444752"/>
            <a:ext cx="5103724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State Charging Infrastructure Incentive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374740" y="1828800"/>
            <a:ext cx="5103724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spcAft>
                <a:spcPts val="400"/>
              </a:spcAft>
              <a:buNone/>
            </a:pPr>
            <a:r>
              <a:rPr lang="en-US" sz="10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Rebates per port based on charger type and location</a:t>
            </a:r>
            <a:endParaRPr lang="en-US" sz="1050" dirty="0"/>
          </a:p>
          <a:p>
            <a:pPr indent="0" marL="0">
              <a:lnSpc>
                <a:spcPct val="135000"/>
              </a:lnSpc>
              <a:spcAft>
                <a:spcPts val="400"/>
              </a:spcAft>
              <a:buNone/>
            </a:pPr>
            <a:r>
              <a:rPr lang="en-US" sz="10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Application window and funding must be verified</a:t>
            </a:r>
            <a:endParaRPr lang="en-US" sz="1050" dirty="0"/>
          </a:p>
          <a:p>
            <a:pPr indent="0" marL="0">
              <a:lnSpc>
                <a:spcPct val="135000"/>
              </a:lnSpc>
              <a:spcAft>
                <a:spcPts val="400"/>
              </a:spcAft>
              <a:buNone/>
            </a:pPr>
            <a:r>
              <a:rPr lang="en-US" sz="10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Requires charger quantity assumption and site list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374740" y="2880360"/>
            <a:ext cx="1371600" cy="256032"/>
          </a:xfrm>
          <a:prstGeom prst="roundRect">
            <a:avLst>
              <a:gd name="adj" fmla="val 35714"/>
            </a:avLst>
          </a:prstGeom>
          <a:solidFill>
            <a:srgbClr val="EFF6FF"/>
          </a:solidFill>
          <a:ln/>
        </p:spPr>
      </p:sp>
      <p:sp>
        <p:nvSpPr>
          <p:cNvPr id="23" name="Text 21"/>
          <p:cNvSpPr/>
          <p:nvPr/>
        </p:nvSpPr>
        <p:spPr>
          <a:xfrm>
            <a:off x="6374740" y="2880360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7C3AED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Planning Range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548640" y="3456432"/>
            <a:ext cx="5432908" cy="1371600"/>
          </a:xfrm>
          <a:prstGeom prst="roundRect">
            <a:avLst>
              <a:gd name="adj" fmla="val 5333"/>
            </a:avLst>
          </a:prstGeom>
          <a:solidFill>
            <a:srgbClr val="F8FAFC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58368" y="3566160"/>
            <a:ext cx="45720" cy="320040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26" name="Text 24"/>
          <p:cNvSpPr/>
          <p:nvPr/>
        </p:nvSpPr>
        <p:spPr>
          <a:xfrm>
            <a:off x="822960" y="3547872"/>
            <a:ext cx="497570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Required Documents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822960" y="3959352"/>
            <a:ext cx="497570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Utility bill for each site</a:t>
            </a:r>
            <a:endParaRPr lang="en-US" sz="1000" dirty="0"/>
          </a:p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Site electrical drawings</a:t>
            </a:r>
            <a:endParaRPr lang="en-US" sz="1000" dirty="0"/>
          </a:p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Charger quantity assumption per site</a:t>
            </a:r>
            <a:endParaRPr lang="en-US" sz="1000" dirty="0"/>
          </a:p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Applicant / contact information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0148" y="3456432"/>
            <a:ext cx="5432908" cy="1371600"/>
          </a:xfrm>
          <a:prstGeom prst="roundRect">
            <a:avLst>
              <a:gd name="adj" fmla="val 5333"/>
            </a:avLst>
          </a:prstGeom>
          <a:solidFill>
            <a:srgbClr val="F8FAFC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319876" y="3566160"/>
            <a:ext cx="45720" cy="32004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30" name="Text 28"/>
          <p:cNvSpPr/>
          <p:nvPr/>
        </p:nvSpPr>
        <p:spPr>
          <a:xfrm>
            <a:off x="6484468" y="3547872"/>
            <a:ext cx="497570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Eligibility Risks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6484468" y="3959352"/>
            <a:ext cx="4975708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Program funding may be limited or allocated</a:t>
            </a:r>
            <a:endParaRPr lang="en-US" sz="1000" dirty="0"/>
          </a:p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Utility territory may not offer assumed programs</a:t>
            </a:r>
            <a:endParaRPr lang="en-US" sz="1000" dirty="0"/>
          </a:p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Application deadlines may impact timeline</a:t>
            </a:r>
            <a:endParaRPr lang="en-US" sz="1000" dirty="0"/>
          </a:p>
          <a:p>
            <a:pPr marL="342900" indent="-342900">
              <a:lnSpc>
                <a:spcPct val="130000"/>
              </a:lnSpc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Incentive values require verified eligibility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48640" y="4956048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PROPOSAL USE GUIDANCE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548640" y="5212080"/>
            <a:ext cx="640080" cy="27432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34" name="Shape 32"/>
          <p:cNvSpPr/>
          <p:nvPr/>
        </p:nvSpPr>
        <p:spPr>
          <a:xfrm>
            <a:off x="548640" y="5340096"/>
            <a:ext cx="11094415" cy="658368"/>
          </a:xfrm>
          <a:prstGeom prst="roundRect">
            <a:avLst>
              <a:gd name="adj" fmla="val 11111"/>
            </a:avLst>
          </a:prstGeom>
          <a:solidFill>
            <a:srgbClr val="ECFDF5"/>
          </a:solidFill>
          <a:ln w="6350">
            <a:solidFill>
              <a:srgbClr val="0F766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31520" y="5394960"/>
            <a:ext cx="10728655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b="1" dirty="0">
                <a:solidFill>
                  <a:srgbClr val="0F766E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• </a:t>
            </a:r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Treat incentives as planning inputs until verified.  </a:t>
            </a:r>
            <a:pPr indent="0" marL="0">
              <a:lnSpc>
                <a:spcPct val="125000"/>
              </a:lnSpc>
              <a:buNone/>
            </a:pPr>
            <a:r>
              <a:rPr lang="en-US" sz="950" b="1" dirty="0">
                <a:solidFill>
                  <a:srgbClr val="0F766E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• </a:t>
            </a:r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Confirm utility territory and program window.  </a:t>
            </a:r>
            <a:pPr indent="0" marL="0">
              <a:lnSpc>
                <a:spcPct val="125000"/>
              </a:lnSpc>
              <a:buNone/>
            </a:pPr>
            <a:r>
              <a:rPr lang="en-US" sz="950" b="1" dirty="0">
                <a:solidFill>
                  <a:srgbClr val="0F766E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• </a:t>
            </a:r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Do not include final values without human approval.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Business Case Assumption Matrix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1188720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5" name="Shape 3"/>
          <p:cNvSpPr/>
          <p:nvPr/>
        </p:nvSpPr>
        <p:spPr>
          <a:xfrm>
            <a:off x="1828800" y="914400"/>
            <a:ext cx="548640" cy="36576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6" name="Shape 4"/>
          <p:cNvSpPr/>
          <p:nvPr/>
        </p:nvSpPr>
        <p:spPr>
          <a:xfrm>
            <a:off x="2468880" y="914400"/>
            <a:ext cx="274320" cy="36576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6492240"/>
            <a:ext cx="11094415" cy="9144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6510528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Syntra Demo • Fictional data only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10728655" y="6510528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8 / 13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548640" y="1051560"/>
            <a:ext cx="1109441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4748B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ASSUMPTIONS AT A GLANCE</a:t>
            </a:r>
            <a:endParaRPr lang="en-US" sz="9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234440"/>
          <a:ext cx="7100426" cy="914400"/>
        </p:xfrm>
        <a:graphic>
          <a:graphicData uri="http://schemas.openxmlformats.org/drawingml/2006/table">
            <a:tbl>
              <a:tblPr/>
              <a:tblGrid>
                <a:gridCol w="1846111"/>
                <a:gridCol w="1846111"/>
                <a:gridCol w="1491089"/>
                <a:gridCol w="1917115"/>
              </a:tblGrid>
              <a:tr h="42062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Assumption</a:t>
                      </a:r>
                      <a:endParaRPr lang="en-US" sz="105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63E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Demo Value</a:t>
                      </a:r>
                      <a:endParaRPr lang="en-US" sz="105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63E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Status</a:t>
                      </a:r>
                      <a:endParaRPr lang="en-US" sz="105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63EB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Input Needed</a:t>
                      </a:r>
                      <a:endParaRPr lang="en-US" sz="105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63EB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Charger Quantity</a:t>
                      </a:r>
                      <a:endParaRPr lang="en-US" sz="95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2–4 ports per site</a:t>
                      </a:r>
                      <a:endParaRPr lang="en-US" sz="95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7C3AED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Awaiting Confirm</a:t>
                      </a:r>
                      <a:endParaRPr lang="en-US" sz="90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Client preference</a:t>
                      </a:r>
                      <a:endParaRPr lang="en-US" sz="95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Rollout Timeline</a:t>
                      </a:r>
                      <a:endParaRPr lang="en-US" sz="95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6–12 months phased</a:t>
                      </a:r>
                      <a:endParaRPr lang="en-US" sz="95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2563EB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Demo Placeholder</a:t>
                      </a:r>
                      <a:endParaRPr lang="en-US" sz="90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Target dates</a:t>
                      </a:r>
                      <a:endParaRPr lang="en-US" sz="95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Utility Rate</a:t>
                      </a:r>
                      <a:endParaRPr lang="en-US" sz="95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Pending</a:t>
                      </a:r>
                      <a:endParaRPr lang="en-US" sz="95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7C3AED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Awaiting Input</a:t>
                      </a:r>
                      <a:endParaRPr lang="en-US" sz="90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Provider/territory data</a:t>
                      </a:r>
                      <a:endParaRPr lang="en-US" sz="95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Site Drawings</a:t>
                      </a:r>
                      <a:endParaRPr lang="en-US" sz="95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Not provided</a:t>
                      </a:r>
                      <a:endParaRPr lang="en-US" sz="95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D97706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Missing</a:t>
                      </a:r>
                      <a:endParaRPr lang="en-US" sz="90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Electrical drawings</a:t>
                      </a:r>
                      <a:endParaRPr lang="en-US" sz="95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Incentive Placeholder</a:t>
                      </a:r>
                      <a:endParaRPr lang="en-US" sz="95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~$75K + ~$60K</a:t>
                      </a:r>
                      <a:endParaRPr lang="en-US" sz="95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2563EB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Demo Estimate</a:t>
                      </a:r>
                      <a:endParaRPr lang="en-US" sz="90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334155"/>
                          </a:solidFill>
                          <a:latin typeface="Aptos, Arial" pitchFamily="34" charset="0"/>
                          <a:ea typeface="Aptos, Arial" pitchFamily="34" charset="-122"/>
                          <a:cs typeface="Aptos, Arial" pitchFamily="34" charset="-120"/>
                        </a:rPr>
                        <a:t>Verified eligibility</a:t>
                      </a:r>
                      <a:endParaRPr lang="en-US" sz="950" dirty="0">
                        <a:latin typeface="Aptos, Arial" charset="0"/>
                        <a:ea typeface="Aptos, Arial" charset="0"/>
                        <a:cs typeface="Aptos, 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E1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7923386" y="1234440"/>
            <a:ext cx="3719669" cy="2057400"/>
          </a:xfrm>
          <a:prstGeom prst="roundRect">
            <a:avLst>
              <a:gd name="adj" fmla="val 3556"/>
            </a:avLst>
          </a:prstGeom>
          <a:solidFill>
            <a:srgbClr val="FFF8EF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7996538" y="1307592"/>
            <a:ext cx="54864" cy="1911096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4" name="Text 11"/>
          <p:cNvSpPr/>
          <p:nvPr/>
        </p:nvSpPr>
        <p:spPr>
          <a:xfrm>
            <a:off x="8197706" y="1289304"/>
            <a:ext cx="3262469" cy="1947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b="1" dirty="0">
                <a:solidFill>
                  <a:srgbClr val="D97706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Decision Gate</a:t>
            </a:r>
            <a:endParaRPr lang="en-US" sz="1000" dirty="0"/>
          </a:p>
          <a:p>
            <a:pPr indent="0" marL="0">
              <a:lnSpc>
                <a:spcPct val="125000"/>
              </a:lnSpc>
              <a:buNone/>
            </a:pPr>
            <a:endParaRPr lang="en-US" sz="10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000" b="1" dirty="0">
                <a:solidFill>
                  <a:srgbClr val="D97706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Business case assumptions should not be used in a client-facing recommendation until inputs are verified and approved.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548640" y="3986784"/>
            <a:ext cx="11094415" cy="438912"/>
          </a:xfrm>
          <a:prstGeom prst="roundRect">
            <a:avLst>
              <a:gd name="adj" fmla="val 16667"/>
            </a:avLst>
          </a:prstGeom>
          <a:solidFill>
            <a:srgbClr val="FFF8EF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713232" y="4041648"/>
            <a:ext cx="10765231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07111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All financial and TCO assumptions are demo placeholders. Production business cases require verified client data and approved assumptions.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0292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56032"/>
            <a:ext cx="1109441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Recommended Scope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914400"/>
            <a:ext cx="1188720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5" name="Shape 3"/>
          <p:cNvSpPr/>
          <p:nvPr/>
        </p:nvSpPr>
        <p:spPr>
          <a:xfrm>
            <a:off x="1828800" y="914400"/>
            <a:ext cx="548640" cy="36576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6" name="Shape 4"/>
          <p:cNvSpPr/>
          <p:nvPr/>
        </p:nvSpPr>
        <p:spPr>
          <a:xfrm>
            <a:off x="2468880" y="914400"/>
            <a:ext cx="274320" cy="36576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6492240"/>
            <a:ext cx="11094415" cy="9144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6510528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Syntra Demo • Fictional data only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10728655" y="6510528"/>
            <a:ext cx="822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9 / 13</a:t>
            </a:r>
            <a:endParaRPr lang="en-US" sz="750" dirty="0"/>
          </a:p>
        </p:txBody>
      </p:sp>
      <p:sp>
        <p:nvSpPr>
          <p:cNvPr id="10" name="Shape 8"/>
          <p:cNvSpPr/>
          <p:nvPr/>
        </p:nvSpPr>
        <p:spPr>
          <a:xfrm>
            <a:off x="1453256" y="1645920"/>
            <a:ext cx="9285183" cy="22860"/>
          </a:xfrm>
          <a:prstGeom prst="rect">
            <a:avLst/>
          </a:prstGeom>
          <a:solidFill>
            <a:srgbClr val="D8E1EF"/>
          </a:solidFill>
          <a:ln/>
        </p:spPr>
      </p:sp>
      <p:sp>
        <p:nvSpPr>
          <p:cNvPr id="11" name="Shape 9"/>
          <p:cNvSpPr/>
          <p:nvPr/>
        </p:nvSpPr>
        <p:spPr>
          <a:xfrm>
            <a:off x="1434968" y="1490472"/>
            <a:ext cx="329184" cy="329184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12" name="Text 10"/>
          <p:cNvSpPr/>
          <p:nvPr/>
        </p:nvSpPr>
        <p:spPr>
          <a:xfrm>
            <a:off x="1434968" y="1490472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1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1874520"/>
            <a:ext cx="2101840" cy="2834640"/>
          </a:xfrm>
          <a:prstGeom prst="roundRect">
            <a:avLst>
              <a:gd name="adj" fmla="val 3480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40080" y="1874520"/>
            <a:ext cx="1918960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5" name="Text 13"/>
          <p:cNvSpPr/>
          <p:nvPr/>
        </p:nvSpPr>
        <p:spPr>
          <a:xfrm>
            <a:off x="676656" y="2039112"/>
            <a:ext cx="18458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Site Assessment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76656" y="2459736"/>
            <a:ext cx="1845808" cy="20482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1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Panel room photos, load planning, electrical capacity verification at all six demo locations.</a:t>
            </a:r>
            <a:endParaRPr lang="en-US" sz="910" dirty="0"/>
          </a:p>
        </p:txBody>
      </p:sp>
      <p:sp>
        <p:nvSpPr>
          <p:cNvPr id="17" name="Shape 15"/>
          <p:cNvSpPr/>
          <p:nvPr/>
        </p:nvSpPr>
        <p:spPr>
          <a:xfrm>
            <a:off x="3683112" y="1490472"/>
            <a:ext cx="329184" cy="329184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18" name="Text 16"/>
          <p:cNvSpPr/>
          <p:nvPr/>
        </p:nvSpPr>
        <p:spPr>
          <a:xfrm>
            <a:off x="3683112" y="1490472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2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796784" y="1874520"/>
            <a:ext cx="2101840" cy="2834640"/>
          </a:xfrm>
          <a:prstGeom prst="roundRect">
            <a:avLst>
              <a:gd name="adj" fmla="val 3480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888224" y="1874520"/>
            <a:ext cx="1918960" cy="36576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21" name="Text 19"/>
          <p:cNvSpPr/>
          <p:nvPr/>
        </p:nvSpPr>
        <p:spPr>
          <a:xfrm>
            <a:off x="2924800" y="2039112"/>
            <a:ext cx="18458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Utility Coordination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2924800" y="2459736"/>
            <a:ext cx="1845808" cy="20482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1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Coordinate with utility providers for transformer capacity, make-ready costs, and incentive applications.</a:t>
            </a:r>
            <a:endParaRPr lang="en-US" sz="910" dirty="0"/>
          </a:p>
        </p:txBody>
      </p:sp>
      <p:sp>
        <p:nvSpPr>
          <p:cNvPr id="23" name="Shape 21"/>
          <p:cNvSpPr/>
          <p:nvPr/>
        </p:nvSpPr>
        <p:spPr>
          <a:xfrm>
            <a:off x="5931256" y="1490472"/>
            <a:ext cx="329184" cy="329184"/>
          </a:xfrm>
          <a:prstGeom prst="ellipse">
            <a:avLst/>
          </a:prstGeom>
          <a:solidFill>
            <a:srgbClr val="7C3AED"/>
          </a:solidFill>
          <a:ln/>
        </p:spPr>
      </p:sp>
      <p:sp>
        <p:nvSpPr>
          <p:cNvPr id="24" name="Text 22"/>
          <p:cNvSpPr/>
          <p:nvPr/>
        </p:nvSpPr>
        <p:spPr>
          <a:xfrm>
            <a:off x="5931256" y="1490472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3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044928" y="1874520"/>
            <a:ext cx="2101840" cy="2834640"/>
          </a:xfrm>
          <a:prstGeom prst="roundRect">
            <a:avLst>
              <a:gd name="adj" fmla="val 3480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136368" y="1874520"/>
            <a:ext cx="1918960" cy="36576"/>
          </a:xfrm>
          <a:prstGeom prst="rect">
            <a:avLst/>
          </a:prstGeom>
          <a:solidFill>
            <a:srgbClr val="7C3AED"/>
          </a:solidFill>
          <a:ln/>
        </p:spPr>
      </p:sp>
      <p:sp>
        <p:nvSpPr>
          <p:cNvPr id="27" name="Text 25"/>
          <p:cNvSpPr/>
          <p:nvPr/>
        </p:nvSpPr>
        <p:spPr>
          <a:xfrm>
            <a:off x="5172944" y="2039112"/>
            <a:ext cx="18458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Hardware Selection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172944" y="2459736"/>
            <a:ext cx="1845808" cy="20482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1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Evaluate Level 2 and DC fast charging options; recommend based on verified site data and client preferences.</a:t>
            </a:r>
            <a:endParaRPr lang="en-US" sz="910" dirty="0"/>
          </a:p>
        </p:txBody>
      </p:sp>
      <p:sp>
        <p:nvSpPr>
          <p:cNvPr id="29" name="Shape 27"/>
          <p:cNvSpPr/>
          <p:nvPr/>
        </p:nvSpPr>
        <p:spPr>
          <a:xfrm>
            <a:off x="8179399" y="1490472"/>
            <a:ext cx="329184" cy="329184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30" name="Text 28"/>
          <p:cNvSpPr/>
          <p:nvPr/>
        </p:nvSpPr>
        <p:spPr>
          <a:xfrm>
            <a:off x="8179399" y="1490472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4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7293072" y="1874520"/>
            <a:ext cx="2101840" cy="2834640"/>
          </a:xfrm>
          <a:prstGeom prst="roundRect">
            <a:avLst>
              <a:gd name="adj" fmla="val 3480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7384512" y="1874520"/>
            <a:ext cx="1918960" cy="36576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3" name="Text 31"/>
          <p:cNvSpPr/>
          <p:nvPr/>
        </p:nvSpPr>
        <p:spPr>
          <a:xfrm>
            <a:off x="7421088" y="2039112"/>
            <a:ext cx="18458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Installation Support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7421088" y="2459736"/>
            <a:ext cx="1845808" cy="20482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1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Construction project management, permitting, commissioning oversight, and contractor coordination.</a:t>
            </a:r>
            <a:endParaRPr lang="en-US" sz="910" dirty="0"/>
          </a:p>
        </p:txBody>
      </p:sp>
      <p:sp>
        <p:nvSpPr>
          <p:cNvPr id="35" name="Shape 33"/>
          <p:cNvSpPr/>
          <p:nvPr/>
        </p:nvSpPr>
        <p:spPr>
          <a:xfrm>
            <a:off x="10427543" y="1490472"/>
            <a:ext cx="329184" cy="329184"/>
          </a:xfrm>
          <a:prstGeom prst="ellipse">
            <a:avLst/>
          </a:prstGeom>
          <a:solidFill>
            <a:srgbClr val="0F766E"/>
          </a:solidFill>
          <a:ln/>
        </p:spPr>
      </p:sp>
      <p:sp>
        <p:nvSpPr>
          <p:cNvPr id="36" name="Text 34"/>
          <p:cNvSpPr/>
          <p:nvPr/>
        </p:nvSpPr>
        <p:spPr>
          <a:xfrm>
            <a:off x="10427543" y="1490472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5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9541215" y="1874520"/>
            <a:ext cx="2101840" cy="2834640"/>
          </a:xfrm>
          <a:prstGeom prst="roundRect">
            <a:avLst>
              <a:gd name="adj" fmla="val 3480"/>
            </a:avLst>
          </a:prstGeom>
          <a:solidFill>
            <a:srgbClr val="FFFFFF"/>
          </a:solidFill>
          <a:ln w="6350">
            <a:solidFill>
              <a:srgbClr val="D8E1EF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9632655" y="1874520"/>
            <a:ext cx="1918960" cy="36576"/>
          </a:xfrm>
          <a:prstGeom prst="rect">
            <a:avLst/>
          </a:prstGeom>
          <a:solidFill>
            <a:srgbClr val="0F766E"/>
          </a:solidFill>
          <a:ln/>
        </p:spPr>
      </p:sp>
      <p:sp>
        <p:nvSpPr>
          <p:cNvPr id="39" name="Text 37"/>
          <p:cNvSpPr/>
          <p:nvPr/>
        </p:nvSpPr>
        <p:spPr>
          <a:xfrm>
            <a:off x="9669231" y="2039112"/>
            <a:ext cx="18458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7111F"/>
                </a:solidFill>
                <a:latin typeface="Aptos Display, Aptos, Arial" pitchFamily="34" charset="0"/>
                <a:ea typeface="Aptos Display, Aptos, Arial" pitchFamily="34" charset="-122"/>
                <a:cs typeface="Aptos Display, Aptos, Arial" pitchFamily="34" charset="-120"/>
              </a:rPr>
              <a:t>Closeout Reporting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9669231" y="2459736"/>
            <a:ext cx="1845808" cy="20482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10" dirty="0">
                <a:solidFill>
                  <a:srgbClr val="334155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Final reporting, incentive reimbursement submission, ongoing support handoff, and monitoring recommendations.</a:t>
            </a:r>
            <a:endParaRPr lang="en-US" sz="910" dirty="0"/>
          </a:p>
        </p:txBody>
      </p:sp>
      <p:sp>
        <p:nvSpPr>
          <p:cNvPr id="41" name="Shape 39"/>
          <p:cNvSpPr/>
          <p:nvPr/>
        </p:nvSpPr>
        <p:spPr>
          <a:xfrm>
            <a:off x="548640" y="6172200"/>
            <a:ext cx="2194560" cy="256032"/>
          </a:xfrm>
          <a:prstGeom prst="roundRect">
            <a:avLst>
              <a:gd name="adj" fmla="val 35714"/>
            </a:avLst>
          </a:prstGeom>
          <a:solidFill>
            <a:srgbClr val="F5F3FF"/>
          </a:solidFill>
          <a:ln/>
        </p:spPr>
      </p:sp>
      <p:sp>
        <p:nvSpPr>
          <p:cNvPr id="42" name="Text 40"/>
          <p:cNvSpPr/>
          <p:nvPr/>
        </p:nvSpPr>
        <p:spPr>
          <a:xfrm>
            <a:off x="548640" y="6172200"/>
            <a:ext cx="21945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7C3AED"/>
                </a:solidFill>
                <a:latin typeface="Aptos, Arial" pitchFamily="34" charset="0"/>
                <a:ea typeface="Aptos, Arial" pitchFamily="34" charset="-122"/>
                <a:cs typeface="Aptos, Arial" pitchFamily="34" charset="-120"/>
              </a:rPr>
              <a:t>Scope is fictional demo content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2026-07-21T20:31:43Z</dcterms:created>
  <dcterms:modified xsi:type="dcterms:W3CDTF">2026-07-21T20:31:43Z</dcterms:modified>
</cp:coreProperties>
</file>